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3"/>
  </p:notesMasterIdLst>
  <p:sldIdLst>
    <p:sldId id="532" r:id="rId2"/>
    <p:sldId id="531" r:id="rId3"/>
    <p:sldId id="535" r:id="rId4"/>
    <p:sldId id="538" r:id="rId5"/>
    <p:sldId id="537" r:id="rId6"/>
    <p:sldId id="547" r:id="rId7"/>
    <p:sldId id="544" r:id="rId8"/>
    <p:sldId id="279" r:id="rId9"/>
    <p:sldId id="545" r:id="rId10"/>
    <p:sldId id="274" r:id="rId11"/>
    <p:sldId id="275" r:id="rId12"/>
    <p:sldId id="276" r:id="rId13"/>
    <p:sldId id="546" r:id="rId14"/>
    <p:sldId id="548" r:id="rId15"/>
    <p:sldId id="549" r:id="rId16"/>
    <p:sldId id="551" r:id="rId17"/>
    <p:sldId id="553" r:id="rId18"/>
    <p:sldId id="552" r:id="rId19"/>
    <p:sldId id="554" r:id="rId20"/>
    <p:sldId id="558" r:id="rId21"/>
    <p:sldId id="55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3692" autoAdjust="0"/>
  </p:normalViewPr>
  <p:slideViewPr>
    <p:cSldViewPr>
      <p:cViewPr varScale="1">
        <p:scale>
          <a:sx n="61" d="100"/>
          <a:sy n="61" d="100"/>
        </p:scale>
        <p:origin x="14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ED87-0475-4FFE-AD83-10981C027294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19FA8-E2D9-4DB1-84A7-6D8F40BBF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F8539-8CAE-4B2F-88E4-BBFC9392275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lec2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19FA8-E2D9-4DB1-84A7-6D8F40BBF1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732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Lec2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19FA8-E2D9-4DB1-84A7-6D8F40BBF1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94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F8539-8CAE-4B2F-88E4-BBFC9392275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F8539-8CAE-4B2F-88E4-BBFC9392275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</a:t>
            </a:r>
            <a:r>
              <a:rPr lang="en-US" baseline="0" dirty="0" smtClean="0"/>
              <a:t>I is the branch of computer science ; which deals with building intelligent agents(System), which can be able o solve problem, and evolve by themselves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F8539-8CAE-4B2F-88E4-BBFC9392275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19FA8-E2D9-4DB1-84A7-6D8F40BBF17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https://cloudit-eg.com/artificial-intelligence-ai-vs-machine-learning-vs-deep-learning/?fbclid=IwAR0Tcr8q_hfODyD2ZJBgfCJQJVN2QP0r8RynsFFQcRlBAPhUhV0KJiIyX_E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19FA8-E2D9-4DB1-84A7-6D8F40BBF1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7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lec1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19FA8-E2D9-4DB1-84A7-6D8F40BBF1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304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Lec1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19FA8-E2D9-4DB1-84A7-6D8F40BBF1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7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Lec2</a:t>
            </a:r>
          </a:p>
          <a:p>
            <a:pPr algn="just"/>
            <a:r>
              <a:rPr lang="en-US" dirty="0" smtClean="0"/>
              <a:t>I actually think he came up with this definition just to make it</a:t>
            </a:r>
            <a:r>
              <a:rPr lang="en-US" baseline="0" dirty="0" smtClean="0"/>
              <a:t> </a:t>
            </a:r>
            <a:r>
              <a:rPr lang="en-US" dirty="0" smtClean="0"/>
              <a:t>rhyme. For the checkers playing example the experience </a:t>
            </a:r>
            <a:r>
              <a:rPr lang="en-US" b="1" dirty="0" smtClean="0"/>
              <a:t>E</a:t>
            </a:r>
            <a:r>
              <a:rPr lang="en-US" dirty="0" smtClean="0"/>
              <a:t>, will be the</a:t>
            </a:r>
            <a:r>
              <a:rPr lang="en-US" baseline="0" dirty="0" smtClean="0"/>
              <a:t> </a:t>
            </a:r>
            <a:r>
              <a:rPr lang="en-US" dirty="0" smtClean="0"/>
              <a:t>experience of having the program play 10'sof 1000's of games against itself. The</a:t>
            </a:r>
            <a:r>
              <a:rPr lang="en-US" baseline="0" dirty="0" smtClean="0"/>
              <a:t> </a:t>
            </a:r>
            <a:r>
              <a:rPr lang="en-US" dirty="0" smtClean="0"/>
              <a:t>task </a:t>
            </a:r>
            <a:r>
              <a:rPr lang="en-US" b="1" dirty="0" smtClean="0"/>
              <a:t>T</a:t>
            </a:r>
            <a:r>
              <a:rPr lang="en-US" dirty="0" smtClean="0"/>
              <a:t>, will be the task of playing checkers. And the performance measure p,</a:t>
            </a:r>
            <a:r>
              <a:rPr lang="en-US" baseline="0" dirty="0" smtClean="0"/>
              <a:t> </a:t>
            </a:r>
            <a:r>
              <a:rPr lang="en-US" dirty="0" smtClean="0"/>
              <a:t>will be the probability that it wins the next game of checkers against</a:t>
            </a:r>
            <a:r>
              <a:rPr lang="en-US" baseline="0" dirty="0" smtClean="0"/>
              <a:t> </a:t>
            </a:r>
            <a:r>
              <a:rPr lang="en-US" dirty="0" smtClean="0"/>
              <a:t>some new opponent.</a:t>
            </a:r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19FA8-E2D9-4DB1-84A7-6D8F40BBF1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42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1858963"/>
            <a:ext cx="58991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450" y="4381500"/>
            <a:ext cx="4972050" cy="114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4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0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4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0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0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9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3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4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 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6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glow rad="114300">
              <a:schemeClr val="tx1">
                <a:alpha val="34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33600"/>
            <a:ext cx="7772400" cy="14478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C00000"/>
                </a:solidFill>
              </a:rPr>
              <a:t>Machine Learning(DL) 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429000"/>
            <a:ext cx="7854696" cy="1752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Mahdi Academy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4000" b="1" dirty="0" smtClean="0"/>
              <a:t>How ML works </a:t>
            </a:r>
            <a:r>
              <a:rPr lang="en-US" sz="4000" b="1" dirty="0" smtClean="0">
                <a:solidFill>
                  <a:schemeClr val="tx1"/>
                </a:solidFill>
              </a:rPr>
              <a:t>?</a:t>
            </a:r>
            <a:endParaRPr lang="en-US" b="1" dirty="0"/>
          </a:p>
        </p:txBody>
      </p:sp>
      <p:pic>
        <p:nvPicPr>
          <p:cNvPr id="4" name="Content Placeholder 3" descr="What is ML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8650" y="1892379"/>
            <a:ext cx="7886700" cy="42178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algn="ctr"/>
            <a:r>
              <a:rPr lang="en-US" sz="4000" b="1" dirty="0" smtClean="0"/>
              <a:t>How ML works 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Content Placeholder 3" descr="What is ML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52600"/>
            <a:ext cx="9144000" cy="4953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4000" b="1" dirty="0" smtClean="0"/>
              <a:t>How ML works?</a:t>
            </a:r>
            <a:endParaRPr lang="en-US" b="1" dirty="0"/>
          </a:p>
        </p:txBody>
      </p:sp>
      <p:pic>
        <p:nvPicPr>
          <p:cNvPr id="4" name="Content Placeholder 3" descr="What is ML 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676401"/>
            <a:ext cx="8686800" cy="2438399"/>
          </a:xfrm>
        </p:spPr>
      </p:pic>
      <p:pic>
        <p:nvPicPr>
          <p:cNvPr id="5" name="Picture 4" descr="What is ML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9" y="4114800"/>
            <a:ext cx="8686801" cy="2371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 Process</a:t>
            </a:r>
            <a:endParaRPr lang="en-US" dirty="0"/>
          </a:p>
        </p:txBody>
      </p:sp>
      <p:pic>
        <p:nvPicPr>
          <p:cNvPr id="4" name="Content Placeholder 3" descr="flow chart Examp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752600"/>
            <a:ext cx="8515350" cy="5105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AI, ML,DL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825624"/>
            <a:ext cx="7886700" cy="4727575"/>
          </a:xfrm>
        </p:spPr>
      </p:pic>
    </p:spTree>
    <p:extLst>
      <p:ext uri="{BB962C8B-B14F-4D97-AF65-F5344CB8AC3E}">
        <p14:creationId xmlns:p14="http://schemas.microsoft.com/office/powerpoint/2010/main" val="117156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of ML</a:t>
            </a:r>
            <a:r>
              <a:rPr lang="en-US" baseline="30000" dirty="0" smtClean="0"/>
              <a:t>1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Webpage Ranking</a:t>
            </a:r>
          </a:p>
          <a:p>
            <a:r>
              <a:rPr lang="en-US" dirty="0" smtClean="0"/>
              <a:t>Facebook and Apple Photo Tagging </a:t>
            </a:r>
          </a:p>
          <a:p>
            <a:pPr lvl="1"/>
            <a:r>
              <a:rPr lang="en-US" dirty="0" smtClean="0"/>
              <a:t>Recognized Friend photo </a:t>
            </a:r>
          </a:p>
          <a:p>
            <a:r>
              <a:rPr lang="en-US" dirty="0" smtClean="0"/>
              <a:t>Spam Filter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510" y="3760569"/>
            <a:ext cx="3248025" cy="2447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36" y="4114800"/>
            <a:ext cx="2992164" cy="268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47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ML</a:t>
            </a:r>
            <a:r>
              <a:rPr lang="en-US" baseline="30000" dirty="0" smtClean="0"/>
              <a:t>1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Machine Learning </a:t>
            </a:r>
            <a:r>
              <a:rPr lang="en-US" dirty="0" smtClean="0"/>
              <a:t>–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Grew out of work in AI </a:t>
            </a:r>
            <a:r>
              <a:rPr lang="en-US" dirty="0" smtClean="0"/>
              <a:t>– </a:t>
            </a:r>
          </a:p>
          <a:p>
            <a:pPr lvl="2"/>
            <a:r>
              <a:rPr lang="en-US" dirty="0" smtClean="0"/>
              <a:t>Only for short path </a:t>
            </a:r>
          </a:p>
          <a:p>
            <a:pPr lvl="1"/>
            <a:r>
              <a:rPr lang="en-US" dirty="0" smtClean="0"/>
              <a:t>New </a:t>
            </a:r>
            <a:r>
              <a:rPr lang="en-US" dirty="0"/>
              <a:t>capability for </a:t>
            </a:r>
            <a:r>
              <a:rPr lang="en-US" dirty="0" smtClean="0"/>
              <a:t>computers</a:t>
            </a:r>
          </a:p>
          <a:p>
            <a:pPr lvl="2"/>
            <a:r>
              <a:rPr lang="en-US" dirty="0" smtClean="0"/>
              <a:t>Computer Can See , Google searching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2"/>
            <a:r>
              <a:rPr lang="en-US" dirty="0" smtClean="0"/>
              <a:t>Machine doing by it self</a:t>
            </a:r>
          </a:p>
          <a:p>
            <a:pPr lvl="1"/>
            <a:r>
              <a:rPr lang="en-US" dirty="0"/>
              <a:t>Examples: </a:t>
            </a:r>
            <a:endParaRPr lang="en-US" dirty="0" smtClean="0"/>
          </a:p>
          <a:p>
            <a:pPr lvl="1"/>
            <a:r>
              <a:rPr lang="en-US" dirty="0" smtClean="0"/>
              <a:t>- </a:t>
            </a:r>
            <a:r>
              <a:rPr lang="en-US" dirty="0"/>
              <a:t>Database mining Large datasets from growth </a:t>
            </a:r>
            <a:r>
              <a:rPr lang="en-US" dirty="0" smtClean="0"/>
              <a:t>of automation/web</a:t>
            </a:r>
            <a:r>
              <a:rPr lang="en-US" dirty="0"/>
              <a:t>. E.g., </a:t>
            </a:r>
            <a:endParaRPr lang="en-US" dirty="0" smtClean="0"/>
          </a:p>
          <a:p>
            <a:pPr lvl="2"/>
            <a:r>
              <a:rPr lang="en-US" dirty="0" smtClean="0"/>
              <a:t>Web </a:t>
            </a:r>
            <a:r>
              <a:rPr lang="en-US" dirty="0"/>
              <a:t>click data, medical records, biology, engineering </a:t>
            </a:r>
            <a:endParaRPr lang="en-US" dirty="0" smtClean="0"/>
          </a:p>
          <a:p>
            <a:pPr lvl="1"/>
            <a:r>
              <a:rPr lang="en-US" dirty="0" smtClean="0"/>
              <a:t>Applications </a:t>
            </a:r>
            <a:r>
              <a:rPr lang="en-US" dirty="0"/>
              <a:t>can’t program by hand. E.g</a:t>
            </a:r>
            <a:r>
              <a:rPr lang="en-US" dirty="0" smtClean="0"/>
              <a:t>.,</a:t>
            </a:r>
          </a:p>
          <a:p>
            <a:pPr lvl="2"/>
            <a:r>
              <a:rPr lang="en-US" dirty="0" smtClean="0"/>
              <a:t>Autonomous </a:t>
            </a:r>
            <a:r>
              <a:rPr lang="en-US" dirty="0"/>
              <a:t>helicopter, handwriting recognition, most of Natural Language Processing (NLP), Computer Vision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Self-customizing programs E.g., </a:t>
            </a:r>
            <a:endParaRPr lang="en-US" dirty="0" smtClean="0"/>
          </a:p>
          <a:p>
            <a:pPr lvl="2"/>
            <a:r>
              <a:rPr lang="en-US" dirty="0" smtClean="0"/>
              <a:t>Amazon</a:t>
            </a:r>
            <a:r>
              <a:rPr lang="en-US" dirty="0"/>
              <a:t>, Netflix product </a:t>
            </a:r>
            <a:r>
              <a:rPr lang="en-US" dirty="0" smtClean="0"/>
              <a:t>recommendations</a:t>
            </a:r>
          </a:p>
          <a:p>
            <a:pPr lvl="1"/>
            <a:r>
              <a:rPr lang="en-US" dirty="0"/>
              <a:t>Understanding human learning (brain, real AI).</a:t>
            </a:r>
          </a:p>
        </p:txBody>
      </p:sp>
    </p:spTree>
    <p:extLst>
      <p:ext uri="{BB962C8B-B14F-4D97-AF65-F5344CB8AC3E}">
        <p14:creationId xmlns:p14="http://schemas.microsoft.com/office/powerpoint/2010/main" val="196883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/>
              <a:t>What</a:t>
            </a:r>
            <a:r>
              <a:rPr lang="en-US" sz="6000" b="1" dirty="0" smtClean="0"/>
              <a:t> is ML</a:t>
            </a:r>
            <a:r>
              <a:rPr lang="en-US" sz="6000" b="1" baseline="30000" dirty="0" smtClean="0"/>
              <a:t>1</a:t>
            </a:r>
            <a:r>
              <a:rPr lang="en-US" sz="6000" b="1" dirty="0" smtClean="0"/>
              <a:t> ?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Machine learning as the field of study that gives computers the ability to learn without being explicitly programmed. (Arthur Samuel (1959)</a:t>
            </a:r>
          </a:p>
          <a:p>
            <a:pPr algn="just"/>
            <a:r>
              <a:rPr lang="en-US" dirty="0" smtClean="0"/>
              <a:t> He says, a computer program is said to learn from experience </a:t>
            </a:r>
            <a:r>
              <a:rPr lang="en-US" dirty="0" smtClean="0">
                <a:solidFill>
                  <a:srgbClr val="FF0000"/>
                </a:solidFill>
              </a:rPr>
              <a:t>E,</a:t>
            </a:r>
            <a:r>
              <a:rPr lang="en-US" dirty="0" smtClean="0"/>
              <a:t> with respect to some task </a:t>
            </a:r>
            <a:r>
              <a:rPr lang="en-US" dirty="0" smtClean="0">
                <a:solidFill>
                  <a:srgbClr val="FF0000"/>
                </a:solidFill>
              </a:rPr>
              <a:t>T,</a:t>
            </a:r>
            <a:r>
              <a:rPr lang="en-US" dirty="0" smtClean="0"/>
              <a:t> and some performance measure </a:t>
            </a:r>
            <a:r>
              <a:rPr lang="en-US" dirty="0" smtClean="0">
                <a:solidFill>
                  <a:srgbClr val="FF0000"/>
                </a:solidFill>
              </a:rPr>
              <a:t>P,</a:t>
            </a:r>
            <a:r>
              <a:rPr lang="en-US" dirty="0" smtClean="0"/>
              <a:t> if its performance on T as measured by P improves with experience E (Tom, 1998)</a:t>
            </a:r>
          </a:p>
          <a:p>
            <a:pPr marL="0" indent="0" algn="just">
              <a:buNone/>
            </a:pPr>
            <a:r>
              <a:rPr lang="en-US" sz="2000" dirty="0" smtClean="0"/>
              <a:t>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7471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ML</a:t>
            </a:r>
            <a:r>
              <a:rPr lang="en-US" baseline="30000" dirty="0" smtClean="0"/>
              <a:t>1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690689"/>
            <a:ext cx="7886700" cy="4481511"/>
          </a:xfrm>
        </p:spPr>
      </p:pic>
    </p:spTree>
    <p:extLst>
      <p:ext uri="{BB962C8B-B14F-4D97-AF65-F5344CB8AC3E}">
        <p14:creationId xmlns:p14="http://schemas.microsoft.com/office/powerpoint/2010/main" val="289033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ML algorithems</a:t>
            </a:r>
            <a:r>
              <a:rPr lang="en-US" baseline="30000" dirty="0" smtClean="0"/>
              <a:t>1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Machine learning algorithms: </a:t>
            </a:r>
            <a:r>
              <a:rPr lang="en-US" dirty="0" smtClean="0"/>
              <a:t>-</a:t>
            </a:r>
          </a:p>
          <a:p>
            <a:r>
              <a:rPr lang="en-US" dirty="0" smtClean="0"/>
              <a:t> </a:t>
            </a:r>
            <a:r>
              <a:rPr lang="en-US" dirty="0"/>
              <a:t>Supervised learning </a:t>
            </a:r>
          </a:p>
          <a:p>
            <a:pPr lvl="1"/>
            <a:r>
              <a:rPr lang="en-US" dirty="0" smtClean="0"/>
              <a:t>Teach to computer what to do</a:t>
            </a:r>
          </a:p>
          <a:p>
            <a:r>
              <a:rPr lang="en-US" dirty="0" smtClean="0"/>
              <a:t> </a:t>
            </a:r>
            <a:r>
              <a:rPr lang="en-US" dirty="0"/>
              <a:t>Unsupervised </a:t>
            </a:r>
            <a:r>
              <a:rPr lang="en-US" dirty="0" smtClean="0"/>
              <a:t>learning</a:t>
            </a:r>
          </a:p>
          <a:p>
            <a:pPr lvl="1"/>
            <a:r>
              <a:rPr lang="en-US" dirty="0" smtClean="0"/>
              <a:t>Learn by itself</a:t>
            </a:r>
            <a:endParaRPr lang="en-US" dirty="0"/>
          </a:p>
          <a:p>
            <a:r>
              <a:rPr lang="en-US" dirty="0"/>
              <a:t>Others: Reinforcement learning, </a:t>
            </a:r>
            <a:r>
              <a:rPr lang="en-US" dirty="0" smtClean="0"/>
              <a:t>recommender </a:t>
            </a:r>
            <a:r>
              <a:rPr lang="en-US" dirty="0"/>
              <a:t>systems. </a:t>
            </a:r>
            <a:endParaRPr lang="en-US" dirty="0" smtClean="0"/>
          </a:p>
          <a:p>
            <a:r>
              <a:rPr lang="en-US" dirty="0"/>
              <a:t>Also talk about: Practical advice for applying learning algorithms.</a:t>
            </a:r>
          </a:p>
        </p:txBody>
      </p:sp>
    </p:spTree>
    <p:extLst>
      <p:ext uri="{BB962C8B-B14F-4D97-AF65-F5344CB8AC3E}">
        <p14:creationId xmlns:p14="http://schemas.microsoft.com/office/powerpoint/2010/main" val="403809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457200"/>
            <a:ext cx="7886700" cy="1325563"/>
          </a:xfrm>
        </p:spPr>
        <p:txBody>
          <a:bodyPr/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Instructor</a:t>
            </a:r>
            <a:r>
              <a:rPr lang="en-US" b="1" dirty="0" smtClean="0">
                <a:solidFill>
                  <a:srgbClr val="C00000"/>
                </a:solidFill>
              </a:rPr>
              <a:t> and Timing </a:t>
            </a:r>
            <a:r>
              <a:rPr lang="en-US" dirty="0"/>
              <a:t>	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286000"/>
            <a:ext cx="7886700" cy="4351338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Instructor: </a:t>
            </a:r>
            <a:r>
              <a:rPr lang="en-US" dirty="0" smtClean="0">
                <a:solidFill>
                  <a:schemeClr val="tx1"/>
                </a:solidFill>
              </a:rPr>
              <a:t>Dr. Mushtaq Hussain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Email: </a:t>
            </a:r>
            <a:r>
              <a:rPr lang="en-US" dirty="0" smtClean="0">
                <a:solidFill>
                  <a:schemeClr val="tx1"/>
                </a:solidFill>
              </a:rPr>
              <a:t>hussain0048@shu.edu.cn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Timing </a:t>
            </a:r>
            <a:r>
              <a:rPr lang="en-US" dirty="0" smtClean="0">
                <a:solidFill>
                  <a:schemeClr val="tx1"/>
                </a:solidFill>
              </a:rPr>
              <a:t>: Thursday , 06:30-9:30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Website: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buNone/>
            </a:pPr>
            <a:r>
              <a:rPr lang="en-US" dirty="0" smtClean="0"/>
              <a:t>             :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Learning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5624"/>
            <a:ext cx="8058150" cy="4727575"/>
          </a:xfrm>
        </p:spPr>
      </p:pic>
    </p:spTree>
    <p:extLst>
      <p:ext uri="{BB962C8B-B14F-4D97-AF65-F5344CB8AC3E}">
        <p14:creationId xmlns:p14="http://schemas.microsoft.com/office/powerpoint/2010/main" val="173395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[1] </a:t>
            </a:r>
            <a:r>
              <a:rPr lang="en-US" dirty="0" err="1"/>
              <a:t>Machine_Learning</a:t>
            </a:r>
            <a:r>
              <a:rPr lang="en-US" dirty="0"/>
              <a:t>(Andrew Ng</a:t>
            </a:r>
            <a:r>
              <a:rPr lang="en-US" dirty="0" smtClean="0"/>
              <a:t>)</a:t>
            </a:r>
          </a:p>
          <a:p>
            <a:r>
              <a:rPr lang="en-US" dirty="0"/>
              <a:t>https://www.coursera.org/learn/machine-learning</a:t>
            </a:r>
          </a:p>
        </p:txBody>
      </p:sp>
    </p:spTree>
    <p:extLst>
      <p:ext uri="{BB962C8B-B14F-4D97-AF65-F5344CB8AC3E}">
        <p14:creationId xmlns:p14="http://schemas.microsoft.com/office/powerpoint/2010/main" val="221378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</a:t>
            </a:r>
            <a:r>
              <a:rPr lang="en-US" sz="4400" b="1" dirty="0" smtClean="0"/>
              <a:t>Outline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What is NI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What is AI?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What is ML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How ML Works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Supervised learning </a:t>
            </a:r>
          </a:p>
          <a:p>
            <a:r>
              <a:rPr lang="en-US" dirty="0" smtClean="0"/>
              <a:t>Unsupervised learning</a:t>
            </a:r>
          </a:p>
          <a:p>
            <a:r>
              <a:rPr lang="en-US" dirty="0" smtClean="0"/>
              <a:t>Logistic regression and its cost functions </a:t>
            </a:r>
          </a:p>
          <a:p>
            <a:r>
              <a:rPr lang="en-US" dirty="0" smtClean="0"/>
              <a:t>Gradient Descent, Derivates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Natural Intelligence (NI)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81200"/>
            <a:ext cx="7886700" cy="4351338"/>
          </a:xfrm>
        </p:spPr>
        <p:txBody>
          <a:bodyPr/>
          <a:lstStyle/>
          <a:p>
            <a:r>
              <a:rPr lang="en-US" sz="2800" dirty="0" smtClean="0"/>
              <a:t>NI is the intelligence naturally evolved in living beings in responses to the level of complexity in problems, challenges  etc </a:t>
            </a:r>
          </a:p>
          <a:p>
            <a:r>
              <a:rPr lang="en-US" sz="2800" dirty="0" smtClean="0"/>
              <a:t>Helps in “ What to do ,When we don not knows what to do”</a:t>
            </a:r>
          </a:p>
          <a:p>
            <a:r>
              <a:rPr lang="en-US" sz="2800" dirty="0" smtClean="0"/>
              <a:t>Humans , animals, brids etc </a:t>
            </a:r>
          </a:p>
          <a:p>
            <a:r>
              <a:rPr lang="en-US" sz="2800" dirty="0" err="1" smtClean="0"/>
              <a:t>Thought,Vision</a:t>
            </a:r>
            <a:r>
              <a:rPr lang="en-US" sz="2800" dirty="0" smtClean="0"/>
              <a:t>, Speech, Hear, Feel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What is </a:t>
            </a:r>
            <a:r>
              <a:rPr lang="en-US" sz="3600" b="1" dirty="0" smtClean="0"/>
              <a:t>Artificial </a:t>
            </a:r>
            <a:r>
              <a:rPr lang="en-US" sz="4000" b="1" dirty="0" smtClean="0"/>
              <a:t>Intelligence </a:t>
            </a:r>
            <a:r>
              <a:rPr lang="en-US" sz="4400" b="1" dirty="0" smtClean="0">
                <a:solidFill>
                  <a:schemeClr val="tx1"/>
                </a:solidFill>
              </a:rPr>
              <a:t>?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AI is the simulation of human intelligence by machines </a:t>
            </a:r>
          </a:p>
          <a:p>
            <a:r>
              <a:rPr lang="en-US" sz="2800" dirty="0" smtClean="0"/>
              <a:t>According to the father of AI , John McCarthy “ The  </a:t>
            </a:r>
            <a:r>
              <a:rPr lang="en-US" sz="2600" dirty="0" smtClean="0"/>
              <a:t>science</a:t>
            </a:r>
            <a:r>
              <a:rPr lang="en-US" sz="2800" dirty="0" smtClean="0"/>
              <a:t> and engineering of making intelligent machines, especially intelligent computer programs” </a:t>
            </a:r>
          </a:p>
          <a:p>
            <a:r>
              <a:rPr lang="en-US" sz="2800" dirty="0" smtClean="0"/>
              <a:t>AI is not </a:t>
            </a:r>
            <a:r>
              <a:rPr lang="en-US" sz="2600" dirty="0" smtClean="0"/>
              <a:t>nature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Thought: Facebook  use artificial neural network for facial recognition</a:t>
            </a:r>
          </a:p>
          <a:p>
            <a:r>
              <a:rPr lang="en-US" sz="2800" dirty="0" smtClean="0"/>
              <a:t>Speech and Hearing: Google Assistant , </a:t>
            </a:r>
            <a:r>
              <a:rPr lang="en-US" sz="2800" dirty="0" err="1" smtClean="0"/>
              <a:t>Siri</a:t>
            </a:r>
            <a:endParaRPr lang="en-US" sz="2800" dirty="0" smtClean="0"/>
          </a:p>
          <a:p>
            <a:r>
              <a:rPr lang="en-US" sz="2800" dirty="0" smtClean="0"/>
              <a:t>Vision :Capturing traffic Violations </a:t>
            </a:r>
          </a:p>
          <a:p>
            <a:pPr algn="ctr"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18804296_192828608873367_2790268285640129133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825624"/>
            <a:ext cx="7772400" cy="47275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ML</a:t>
            </a:r>
            <a:endParaRPr lang="en-US" dirty="0"/>
          </a:p>
        </p:txBody>
      </p:sp>
      <p:pic>
        <p:nvPicPr>
          <p:cNvPr id="4" name="Content Placeholder 3" descr="Typ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752600"/>
            <a:ext cx="769620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/>
              <a:t>How  ML works  </a:t>
            </a:r>
            <a:r>
              <a:rPr lang="en-US" sz="4000" b="1" dirty="0" smtClean="0">
                <a:solidFill>
                  <a:schemeClr val="tx1"/>
                </a:solidFill>
              </a:rPr>
              <a:t>?</a:t>
            </a:r>
            <a:endParaRPr lang="en-US" sz="4000" b="1" dirty="0"/>
          </a:p>
        </p:txBody>
      </p:sp>
      <p:pic>
        <p:nvPicPr>
          <p:cNvPr id="4" name="Content Placeholder 3" descr="ML Proces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28650" y="2271172"/>
            <a:ext cx="7886700" cy="34602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 ML works</a:t>
            </a:r>
            <a:endParaRPr lang="en-US" dirty="0"/>
          </a:p>
        </p:txBody>
      </p:sp>
      <p:pic>
        <p:nvPicPr>
          <p:cNvPr id="4" name="Content Placeholder 3" descr="traditional_vs_machine_learnin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905000"/>
            <a:ext cx="8153400" cy="4724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ction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Custom 2">
      <a:majorFont>
        <a:latin typeface="Sketch Block"/>
        <a:ea typeface=""/>
        <a:cs typeface=""/>
      </a:majorFont>
      <a:minorFont>
        <a:latin typeface="Sitka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21371</TotalTime>
  <Words>579</Words>
  <Application>Microsoft Office PowerPoint</Application>
  <PresentationFormat>On-screen Show (4:3)</PresentationFormat>
  <Paragraphs>96</Paragraphs>
  <Slides>21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Sitka Text</vt:lpstr>
      <vt:lpstr>Sketch Block</vt:lpstr>
      <vt:lpstr>eduction</vt:lpstr>
      <vt:lpstr>Machine Learning(DL) </vt:lpstr>
      <vt:lpstr>Instructor and Timing  </vt:lpstr>
      <vt:lpstr> Outline </vt:lpstr>
      <vt:lpstr>Natural Intelligence (NI)</vt:lpstr>
      <vt:lpstr>What is Artificial Intelligence ?</vt:lpstr>
      <vt:lpstr>PowerPoint Presentation</vt:lpstr>
      <vt:lpstr>Types of ML</vt:lpstr>
      <vt:lpstr>How  ML works  ?</vt:lpstr>
      <vt:lpstr>How  ML works</vt:lpstr>
      <vt:lpstr> How ML works ?</vt:lpstr>
      <vt:lpstr>How ML works ?</vt:lpstr>
      <vt:lpstr> How ML works?</vt:lpstr>
      <vt:lpstr>ML Process</vt:lpstr>
      <vt:lpstr>AI, ML,DL</vt:lpstr>
      <vt:lpstr>Application of ML1</vt:lpstr>
      <vt:lpstr>Why ML1</vt:lpstr>
      <vt:lpstr>What is ML1 ?</vt:lpstr>
      <vt:lpstr>What is ML1?</vt:lpstr>
      <vt:lpstr>Type of ML algorithems1</vt:lpstr>
      <vt:lpstr>Supervised Learning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 13 , Week 7 </dc:title>
  <dc:creator>SHU</dc:creator>
  <cp:lastModifiedBy>SHU</cp:lastModifiedBy>
  <cp:revision>1521</cp:revision>
  <dcterms:created xsi:type="dcterms:W3CDTF">2006-08-16T00:00:00Z</dcterms:created>
  <dcterms:modified xsi:type="dcterms:W3CDTF">2020-11-17T05:10:19Z</dcterms:modified>
</cp:coreProperties>
</file>