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0" r:id="rId1"/>
  </p:sldMasterIdLst>
  <p:notesMasterIdLst>
    <p:notesMasterId r:id="rId31"/>
  </p:notesMasterIdLst>
  <p:sldIdLst>
    <p:sldId id="256" r:id="rId2"/>
    <p:sldId id="257" r:id="rId3"/>
    <p:sldId id="258" r:id="rId4"/>
    <p:sldId id="259" r:id="rId5"/>
    <p:sldId id="287" r:id="rId6"/>
    <p:sldId id="273" r:id="rId7"/>
    <p:sldId id="274" r:id="rId8"/>
    <p:sldId id="276" r:id="rId9"/>
    <p:sldId id="277" r:id="rId10"/>
    <p:sldId id="280" r:id="rId11"/>
    <p:sldId id="275" r:id="rId12"/>
    <p:sldId id="279" r:id="rId13"/>
    <p:sldId id="288" r:id="rId14"/>
    <p:sldId id="281" r:id="rId15"/>
    <p:sldId id="282" r:id="rId16"/>
    <p:sldId id="289" r:id="rId17"/>
    <p:sldId id="284" r:id="rId18"/>
    <p:sldId id="285" r:id="rId19"/>
    <p:sldId id="286" r:id="rId20"/>
    <p:sldId id="290" r:id="rId21"/>
    <p:sldId id="295" r:id="rId22"/>
    <p:sldId id="291" r:id="rId23"/>
    <p:sldId id="296" r:id="rId24"/>
    <p:sldId id="293" r:id="rId25"/>
    <p:sldId id="292" r:id="rId26"/>
    <p:sldId id="294" r:id="rId27"/>
    <p:sldId id="298" r:id="rId28"/>
    <p:sldId id="297" r:id="rId29"/>
    <p:sldId id="299" r:id="rId30"/>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41" autoAdjust="0"/>
    <p:restoredTop sz="68459" autoAdjust="0"/>
  </p:normalViewPr>
  <p:slideViewPr>
    <p:cSldViewPr>
      <p:cViewPr varScale="1">
        <p:scale>
          <a:sx n="49" d="100"/>
          <a:sy n="49" d="100"/>
        </p:scale>
        <p:origin x="-1992"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008"/>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E0836A0-91D3-4B59-A67F-F8B86FE6210B}" type="datetimeFigureOut">
              <a:rPr lang="en-US" smtClean="0"/>
              <a:pPr/>
              <a:t>10/11/2019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B8F8539-8CAE-4B2F-88E4-BBFC93922750}"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opendatascience.com/category/modeling/nlp-text-analytics/"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opendatascience.com/category/modeling/nlp-text-analytics/"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data-flair.training/blogs/nlp-natural-language-processing/"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8F8539-8CAE-4B2F-88E4-BBFC93922750}"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a:t>
            </a:r>
            <a:r>
              <a:rPr lang="en-US" baseline="0" dirty="0" smtClean="0"/>
              <a:t>I is the branch of computer science ; which deals with building intelligent agents(System), which can be able o solve problem, and evolve by themselves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Intelligent agent is a program or software which perceives(or observes or senses) its environment through sensors, thinks intelligently and act upon that environment through its actuators.</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Rational action</a:t>
            </a:r>
            <a:r>
              <a:rPr lang="en-US" baseline="0" dirty="0" smtClean="0"/>
              <a:t>: right action  </a:t>
            </a:r>
            <a:endParaRPr lang="en-US" dirty="0" smtClean="0"/>
          </a:p>
          <a:p>
            <a:endParaRPr lang="en-US" dirty="0"/>
          </a:p>
        </p:txBody>
      </p:sp>
      <p:sp>
        <p:nvSpPr>
          <p:cNvPr id="4" name="Slide Number Placeholder 3"/>
          <p:cNvSpPr>
            <a:spLocks noGrp="1"/>
          </p:cNvSpPr>
          <p:nvPr>
            <p:ph type="sldNum" sz="quarter" idx="10"/>
          </p:nvPr>
        </p:nvSpPr>
        <p:spPr/>
        <p:txBody>
          <a:bodyPr/>
          <a:lstStyle/>
          <a:p>
            <a:fld id="{4B8F8539-8CAE-4B2F-88E4-BBFC93922750}" type="slidenum">
              <a:rPr lang="en-US" smtClean="0"/>
              <a:pPr/>
              <a:t>15</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a:t>
            </a:r>
            <a:r>
              <a:rPr lang="en-US" baseline="0" dirty="0" smtClean="0"/>
              <a:t>I is the branch of computer science ; which deals with building intelligent agents(System), which can be able o solve problem, and evolve by themselves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Intelligent agent is a program or software which perceives(or observes or senses) its environment through sensors, thinks intelligently and act upon that environment through its actuators.</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Rational action</a:t>
            </a:r>
            <a:r>
              <a:rPr lang="en-US" baseline="0" dirty="0" smtClean="0"/>
              <a:t>: right action  </a:t>
            </a:r>
            <a:endParaRPr lang="en-US" dirty="0" smtClean="0"/>
          </a:p>
          <a:p>
            <a:endParaRPr lang="en-US" dirty="0"/>
          </a:p>
        </p:txBody>
      </p:sp>
      <p:sp>
        <p:nvSpPr>
          <p:cNvPr id="4" name="Slide Number Placeholder 3"/>
          <p:cNvSpPr>
            <a:spLocks noGrp="1"/>
          </p:cNvSpPr>
          <p:nvPr>
            <p:ph type="sldNum" sz="quarter" idx="10"/>
          </p:nvPr>
        </p:nvSpPr>
        <p:spPr/>
        <p:txBody>
          <a:bodyPr/>
          <a:lstStyle/>
          <a:p>
            <a:fld id="{4B8F8539-8CAE-4B2F-88E4-BBFC93922750}" type="slidenum">
              <a:rPr lang="en-US" smtClean="0"/>
              <a:pPr/>
              <a:t>17</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Model</a:t>
            </a:r>
            <a:r>
              <a:rPr lang="en-US" baseline="0" dirty="0" smtClean="0"/>
              <a:t> mean knowledge base; history </a:t>
            </a:r>
            <a:endParaRPr lang="en-US" dirty="0"/>
          </a:p>
        </p:txBody>
      </p:sp>
      <p:sp>
        <p:nvSpPr>
          <p:cNvPr id="4" name="Slide Number Placeholder 3"/>
          <p:cNvSpPr>
            <a:spLocks noGrp="1"/>
          </p:cNvSpPr>
          <p:nvPr>
            <p:ph type="sldNum" sz="quarter" idx="10"/>
          </p:nvPr>
        </p:nvSpPr>
        <p:spPr/>
        <p:txBody>
          <a:bodyPr/>
          <a:lstStyle/>
          <a:p>
            <a:fld id="{4B8F8539-8CAE-4B2F-88E4-BBFC93922750}" type="slidenum">
              <a:rPr lang="en-US" smtClean="0"/>
              <a:pPr/>
              <a:t>18</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Already</a:t>
            </a:r>
            <a:r>
              <a:rPr lang="en-US" baseline="0" dirty="0" smtClean="0"/>
              <a:t> know input and out put </a:t>
            </a:r>
          </a:p>
          <a:p>
            <a:r>
              <a:rPr lang="en-US" baseline="0" dirty="0" smtClean="0"/>
              <a:t>When human being go to some city then used current state, history and planning to reach that city  </a:t>
            </a:r>
            <a:endParaRPr lang="en-US" dirty="0"/>
          </a:p>
        </p:txBody>
      </p:sp>
      <p:sp>
        <p:nvSpPr>
          <p:cNvPr id="4" name="Slide Number Placeholder 3"/>
          <p:cNvSpPr>
            <a:spLocks noGrp="1"/>
          </p:cNvSpPr>
          <p:nvPr>
            <p:ph type="sldNum" sz="quarter" idx="10"/>
          </p:nvPr>
        </p:nvSpPr>
        <p:spPr/>
        <p:txBody>
          <a:bodyPr/>
          <a:lstStyle/>
          <a:p>
            <a:fld id="{4B8F8539-8CAE-4B2F-88E4-BBFC93922750}" type="slidenum">
              <a:rPr lang="en-US" smtClean="0"/>
              <a:pPr/>
              <a:t>19</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Utility mean state : happy and unhappy or beneficial </a:t>
            </a:r>
          </a:p>
          <a:p>
            <a:r>
              <a:rPr lang="en-US" baseline="0" dirty="0" smtClean="0"/>
              <a:t>Example: using tracking or GPS device in car </a:t>
            </a:r>
          </a:p>
          <a:p>
            <a:endParaRPr lang="en-US" baseline="0" dirty="0" smtClean="0"/>
          </a:p>
        </p:txBody>
      </p:sp>
      <p:sp>
        <p:nvSpPr>
          <p:cNvPr id="4" name="Slide Number Placeholder 3"/>
          <p:cNvSpPr>
            <a:spLocks noGrp="1"/>
          </p:cNvSpPr>
          <p:nvPr>
            <p:ph type="sldNum" sz="quarter" idx="10"/>
          </p:nvPr>
        </p:nvSpPr>
        <p:spPr/>
        <p:txBody>
          <a:bodyPr/>
          <a:lstStyle/>
          <a:p>
            <a:fld id="{4B8F8539-8CAE-4B2F-88E4-BBFC93922750}" type="slidenum">
              <a:rPr lang="en-US" smtClean="0"/>
              <a:pPr/>
              <a:t>20</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Utility mean state : happy and unhappy or beneficial </a:t>
            </a:r>
          </a:p>
          <a:p>
            <a:r>
              <a:rPr lang="en-US" baseline="0" dirty="0" smtClean="0"/>
              <a:t>Example: using tracking or GPS device in car </a:t>
            </a:r>
          </a:p>
          <a:p>
            <a:endParaRPr lang="en-US" baseline="0" dirty="0" smtClean="0"/>
          </a:p>
        </p:txBody>
      </p:sp>
      <p:sp>
        <p:nvSpPr>
          <p:cNvPr id="4" name="Slide Number Placeholder 3"/>
          <p:cNvSpPr>
            <a:spLocks noGrp="1"/>
          </p:cNvSpPr>
          <p:nvPr>
            <p:ph type="sldNum" sz="quarter" idx="10"/>
          </p:nvPr>
        </p:nvSpPr>
        <p:spPr/>
        <p:txBody>
          <a:bodyPr/>
          <a:lstStyle/>
          <a:p>
            <a:fld id="{4B8F8539-8CAE-4B2F-88E4-BBFC93922750}" type="slidenum">
              <a:rPr lang="en-US" smtClean="0"/>
              <a:pPr/>
              <a:t>21</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UST:-blind</a:t>
            </a:r>
            <a:r>
              <a:rPr lang="en-US" baseline="0" dirty="0" smtClean="0"/>
              <a:t> technique , There is no domain specific knowledge </a:t>
            </a:r>
          </a:p>
          <a:p>
            <a:r>
              <a:rPr lang="en-US" dirty="0" smtClean="0"/>
              <a:t>heuristic search techniques:- if we go to particular state how much coast</a:t>
            </a:r>
            <a:r>
              <a:rPr lang="en-US" baseline="0" dirty="0" smtClean="0"/>
              <a:t> needed</a:t>
            </a:r>
          </a:p>
          <a:p>
            <a:r>
              <a:rPr lang="en-US" baseline="0" dirty="0" smtClean="0"/>
              <a:t>We will search every element because we pass from all elements</a:t>
            </a:r>
            <a:endParaRPr lang="en-US" dirty="0"/>
          </a:p>
        </p:txBody>
      </p:sp>
      <p:sp>
        <p:nvSpPr>
          <p:cNvPr id="4" name="Slide Number Placeholder 3"/>
          <p:cNvSpPr>
            <a:spLocks noGrp="1"/>
          </p:cNvSpPr>
          <p:nvPr>
            <p:ph type="sldNum" sz="quarter" idx="10"/>
          </p:nvPr>
        </p:nvSpPr>
        <p:spPr/>
        <p:txBody>
          <a:bodyPr/>
          <a:lstStyle/>
          <a:p>
            <a:fld id="{4B8F8539-8CAE-4B2F-88E4-BBFC93922750}" type="slidenum">
              <a:rPr lang="en-US" smtClean="0"/>
              <a:pPr/>
              <a:t>25</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UST:-blind</a:t>
            </a:r>
            <a:r>
              <a:rPr lang="en-US" baseline="0" dirty="0" smtClean="0"/>
              <a:t> technique , There is no domain specific knowledge </a:t>
            </a:r>
          </a:p>
          <a:p>
            <a:r>
              <a:rPr lang="en-US" dirty="0" smtClean="0"/>
              <a:t>heuristic search techniques:- if we go to particular state how much coast</a:t>
            </a:r>
            <a:r>
              <a:rPr lang="en-US" baseline="0" dirty="0" smtClean="0"/>
              <a:t> needed</a:t>
            </a:r>
          </a:p>
          <a:p>
            <a:r>
              <a:rPr lang="en-US" baseline="0" dirty="0" smtClean="0"/>
              <a:t>For search G, we only take parents nodes :ACG</a:t>
            </a:r>
            <a:endParaRPr lang="en-US" dirty="0"/>
          </a:p>
        </p:txBody>
      </p:sp>
      <p:sp>
        <p:nvSpPr>
          <p:cNvPr id="4" name="Slide Number Placeholder 3"/>
          <p:cNvSpPr>
            <a:spLocks noGrp="1"/>
          </p:cNvSpPr>
          <p:nvPr>
            <p:ph type="sldNum" sz="quarter" idx="10"/>
          </p:nvPr>
        </p:nvSpPr>
        <p:spPr/>
        <p:txBody>
          <a:bodyPr/>
          <a:lstStyle/>
          <a:p>
            <a:fld id="{4B8F8539-8CAE-4B2F-88E4-BBFC93922750}" type="slidenum">
              <a:rPr lang="en-US" smtClean="0"/>
              <a:pPr/>
              <a:t>26</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8F8539-8CAE-4B2F-88E4-BBFC93922750}" type="slidenum">
              <a:rPr lang="en-US" smtClean="0"/>
              <a:pPr/>
              <a:t>28</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8F8539-8CAE-4B2F-88E4-BBFC93922750}"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8F8539-8CAE-4B2F-88E4-BBFC93922750}" type="slidenum">
              <a:rPr lang="en-US" smtClean="0"/>
              <a:pPr/>
              <a:t>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a:t>
            </a:r>
            <a:r>
              <a:rPr lang="en-US" baseline="0" dirty="0" smtClean="0"/>
              <a:t>I is the branch of computer science ; which deals with building intelligent agents(System), which can be able o solve problem, and evolve by themselves </a:t>
            </a:r>
            <a:endParaRPr lang="en-US" dirty="0"/>
          </a:p>
        </p:txBody>
      </p:sp>
      <p:sp>
        <p:nvSpPr>
          <p:cNvPr id="4" name="Slide Number Placeholder 3"/>
          <p:cNvSpPr>
            <a:spLocks noGrp="1"/>
          </p:cNvSpPr>
          <p:nvPr>
            <p:ph type="sldNum" sz="quarter" idx="10"/>
          </p:nvPr>
        </p:nvSpPr>
        <p:spPr/>
        <p:txBody>
          <a:bodyPr/>
          <a:lstStyle/>
          <a:p>
            <a:fld id="{4B8F8539-8CAE-4B2F-88E4-BBFC93922750}" type="slidenum">
              <a:rPr lang="en-US" smtClean="0"/>
              <a:pPr/>
              <a:t>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i="0" u="none" strike="noStrike" kern="1200" dirty="0" smtClean="0">
                <a:solidFill>
                  <a:schemeClr val="tx1"/>
                </a:solidFill>
                <a:latin typeface="+mn-lt"/>
                <a:ea typeface="+mn-ea"/>
                <a:cs typeface="+mn-cs"/>
                <a:hlinkClick r:id="rId3"/>
              </a:rPr>
              <a:t>Natural Language Processing</a:t>
            </a:r>
            <a:r>
              <a:rPr lang="en-US" sz="1200" b="0" i="0" kern="1200" dirty="0" smtClean="0">
                <a:solidFill>
                  <a:schemeClr val="tx1"/>
                </a:solidFill>
                <a:latin typeface="+mn-lt"/>
                <a:ea typeface="+mn-ea"/>
                <a:cs typeface="+mn-cs"/>
              </a:rPr>
              <a:t> or NLP is a field of artificial intelligence that gives the machines the ability to read, understand and derive meaning from human languages.</a:t>
            </a:r>
          </a:p>
          <a:p>
            <a:r>
              <a:rPr lang="en-US" sz="1200" b="0" i="0" kern="1200" dirty="0" smtClean="0">
                <a:solidFill>
                  <a:schemeClr val="tx1"/>
                </a:solidFill>
                <a:latin typeface="+mn-lt"/>
                <a:ea typeface="+mn-ea"/>
                <a:cs typeface="+mn-cs"/>
              </a:rPr>
              <a:t>Companies like Yahoo and Google filter and classify your emails with NLP by analyzing text in emails that flow through their servers and </a:t>
            </a:r>
            <a:r>
              <a:rPr lang="en-US" sz="1200" b="1" i="0" kern="1200" dirty="0" smtClean="0">
                <a:solidFill>
                  <a:schemeClr val="tx1"/>
                </a:solidFill>
                <a:latin typeface="+mn-lt"/>
                <a:ea typeface="+mn-ea"/>
                <a:cs typeface="+mn-cs"/>
              </a:rPr>
              <a:t>stopping spam</a:t>
            </a:r>
            <a:r>
              <a:rPr lang="en-US" sz="1200" b="0" i="0" kern="1200" dirty="0" smtClean="0">
                <a:solidFill>
                  <a:schemeClr val="tx1"/>
                </a:solidFill>
                <a:latin typeface="+mn-lt"/>
                <a:ea typeface="+mn-ea"/>
                <a:cs typeface="+mn-cs"/>
              </a:rPr>
              <a:t> before they even enter your inbox.</a:t>
            </a:r>
          </a:p>
          <a:p>
            <a:r>
              <a:rPr lang="en-US" sz="1200" b="1" i="0" kern="1200" dirty="0" smtClean="0">
                <a:solidFill>
                  <a:schemeClr val="tx1"/>
                </a:solidFill>
                <a:latin typeface="+mn-lt"/>
                <a:ea typeface="+mn-ea"/>
                <a:cs typeface="+mn-cs"/>
              </a:rPr>
              <a:t>Introduction</a:t>
            </a:r>
            <a:r>
              <a:rPr lang="en-US" sz="1200" b="0" i="0" kern="1200" dirty="0" smtClean="0">
                <a:solidFill>
                  <a:schemeClr val="tx1"/>
                </a:solidFill>
                <a:latin typeface="+mn-lt"/>
                <a:ea typeface="+mn-ea"/>
                <a:cs typeface="+mn-cs"/>
              </a:rPr>
              <a:t> to </a:t>
            </a:r>
            <a:r>
              <a:rPr lang="en-US" sz="1200" b="1" i="0" kern="1200" dirty="0" smtClean="0">
                <a:solidFill>
                  <a:schemeClr val="tx1"/>
                </a:solidFill>
                <a:latin typeface="+mn-lt"/>
                <a:ea typeface="+mn-ea"/>
                <a:cs typeface="+mn-cs"/>
              </a:rPr>
              <a:t>Speech Recognition</a:t>
            </a:r>
            <a:r>
              <a:rPr lang="en-US" sz="1200" b="0" i="0" kern="1200" dirty="0" smtClean="0">
                <a:solidFill>
                  <a:schemeClr val="tx1"/>
                </a:solidFill>
                <a:latin typeface="+mn-lt"/>
                <a:ea typeface="+mn-ea"/>
                <a:cs typeface="+mn-cs"/>
              </a:rPr>
              <a:t>. </a:t>
            </a:r>
            <a:r>
              <a:rPr lang="en-US" sz="1200" b="1" i="0" kern="1200" dirty="0" smtClean="0">
                <a:solidFill>
                  <a:schemeClr val="tx1"/>
                </a:solidFill>
                <a:latin typeface="+mn-lt"/>
                <a:ea typeface="+mn-ea"/>
                <a:cs typeface="+mn-cs"/>
              </a:rPr>
              <a:t>Speech Recognition</a:t>
            </a:r>
            <a:r>
              <a:rPr lang="en-US" sz="1200" b="0" i="0" kern="1200" dirty="0" smtClean="0">
                <a:solidFill>
                  <a:schemeClr val="tx1"/>
                </a:solidFill>
                <a:latin typeface="+mn-lt"/>
                <a:ea typeface="+mn-ea"/>
                <a:cs typeface="+mn-cs"/>
              </a:rPr>
              <a:t> which is also known as automatic </a:t>
            </a:r>
            <a:r>
              <a:rPr lang="en-US" sz="1200" b="1" i="0" kern="1200" dirty="0" smtClean="0">
                <a:solidFill>
                  <a:schemeClr val="tx1"/>
                </a:solidFill>
                <a:latin typeface="+mn-lt"/>
                <a:ea typeface="+mn-ea"/>
                <a:cs typeface="+mn-cs"/>
              </a:rPr>
              <a:t>speech recognition</a:t>
            </a:r>
            <a:r>
              <a:rPr lang="en-US" sz="1200" b="0" i="0" kern="1200" dirty="0" smtClean="0">
                <a:solidFill>
                  <a:schemeClr val="tx1"/>
                </a:solidFill>
                <a:latin typeface="+mn-lt"/>
                <a:ea typeface="+mn-ea"/>
                <a:cs typeface="+mn-cs"/>
              </a:rPr>
              <a:t> (ASR) and </a:t>
            </a:r>
            <a:r>
              <a:rPr lang="en-US" sz="1200" b="1" i="0" kern="1200" dirty="0" smtClean="0">
                <a:solidFill>
                  <a:schemeClr val="tx1"/>
                </a:solidFill>
                <a:latin typeface="+mn-lt"/>
                <a:ea typeface="+mn-ea"/>
                <a:cs typeface="+mn-cs"/>
              </a:rPr>
              <a:t>voice recognition</a:t>
            </a:r>
            <a:r>
              <a:rPr lang="en-US" sz="1200" b="0" i="0" kern="1200" dirty="0" smtClean="0">
                <a:solidFill>
                  <a:schemeClr val="tx1"/>
                </a:solidFill>
                <a:latin typeface="+mn-lt"/>
                <a:ea typeface="+mn-ea"/>
                <a:cs typeface="+mn-cs"/>
              </a:rPr>
              <a:t> recognizes the spoken words and phrases and converts them to a machine-readable forma</a:t>
            </a:r>
            <a:endParaRPr lang="en-US" dirty="0"/>
          </a:p>
        </p:txBody>
      </p:sp>
      <p:sp>
        <p:nvSpPr>
          <p:cNvPr id="4" name="Slide Number Placeholder 3"/>
          <p:cNvSpPr>
            <a:spLocks noGrp="1"/>
          </p:cNvSpPr>
          <p:nvPr>
            <p:ph type="sldNum" sz="quarter" idx="10"/>
          </p:nvPr>
        </p:nvSpPr>
        <p:spPr/>
        <p:txBody>
          <a:bodyPr/>
          <a:lstStyle/>
          <a:p>
            <a:fld id="{4B8F8539-8CAE-4B2F-88E4-BBFC93922750}" type="slidenum">
              <a:rPr lang="en-US" smtClean="0"/>
              <a:pPr/>
              <a:t>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i="0" u="none" strike="noStrike" kern="1200" dirty="0" smtClean="0">
                <a:solidFill>
                  <a:schemeClr val="tx1"/>
                </a:solidFill>
                <a:latin typeface="+mn-lt"/>
                <a:ea typeface="+mn-ea"/>
                <a:cs typeface="+mn-cs"/>
                <a:hlinkClick r:id="rId3"/>
              </a:rPr>
              <a:t>Natural Language Processing</a:t>
            </a:r>
            <a:r>
              <a:rPr lang="en-US" sz="1200" b="0" i="0" kern="1200" dirty="0" smtClean="0">
                <a:solidFill>
                  <a:schemeClr val="tx1"/>
                </a:solidFill>
                <a:latin typeface="+mn-lt"/>
                <a:ea typeface="+mn-ea"/>
                <a:cs typeface="+mn-cs"/>
              </a:rPr>
              <a:t> or NLP is a field of artificial intelligence that gives the machines the ability to read, understand and derive meaning from human </a:t>
            </a:r>
            <a:r>
              <a:rPr lang="en-US" sz="1200" b="0" i="0" kern="1200" dirty="0" err="1" smtClean="0">
                <a:solidFill>
                  <a:schemeClr val="tx1"/>
                </a:solidFill>
                <a:latin typeface="+mn-lt"/>
                <a:ea typeface="+mn-ea"/>
                <a:cs typeface="+mn-cs"/>
              </a:rPr>
              <a:t>languages.Companies</a:t>
            </a:r>
            <a:r>
              <a:rPr lang="en-US" sz="1200" b="0" i="0" kern="1200" dirty="0" smtClean="0">
                <a:solidFill>
                  <a:schemeClr val="tx1"/>
                </a:solidFill>
                <a:latin typeface="+mn-lt"/>
                <a:ea typeface="+mn-ea"/>
                <a:cs typeface="+mn-cs"/>
              </a:rPr>
              <a:t> like Yahoo and Google filter and classify your emails with NLP by analyzing text in emails that flow through their servers and stopping spam before they even enter your inbox.</a:t>
            </a:r>
          </a:p>
          <a:p>
            <a:r>
              <a:rPr lang="en-US" sz="1200" b="1" i="0" kern="1200" dirty="0" smtClean="0">
                <a:solidFill>
                  <a:schemeClr val="tx1"/>
                </a:solidFill>
                <a:latin typeface="+mn-lt"/>
                <a:ea typeface="+mn-ea"/>
                <a:cs typeface="+mn-cs"/>
              </a:rPr>
              <a:t>Pattern</a:t>
            </a:r>
            <a:r>
              <a:rPr lang="en-US" sz="1200" b="1" i="0" kern="1200" baseline="0" dirty="0" smtClean="0">
                <a:solidFill>
                  <a:schemeClr val="tx1"/>
                </a:solidFill>
                <a:latin typeface="+mn-lt"/>
                <a:ea typeface="+mn-ea"/>
                <a:cs typeface="+mn-cs"/>
              </a:rPr>
              <a:t> Recognition :-</a:t>
            </a:r>
            <a:r>
              <a:rPr lang="en-US" sz="1200" b="0" i="0" kern="1200" dirty="0" smtClean="0">
                <a:solidFill>
                  <a:schemeClr val="tx1"/>
                </a:solidFill>
                <a:latin typeface="+mn-lt"/>
                <a:ea typeface="+mn-ea"/>
                <a:cs typeface="+mn-cs"/>
              </a:rPr>
              <a:t>Recognizing patters in given data.</a:t>
            </a:r>
          </a:p>
          <a:p>
            <a:r>
              <a:rPr lang="en-US" sz="1200" b="1" i="0" kern="1200" dirty="0" smtClean="0">
                <a:solidFill>
                  <a:schemeClr val="tx1"/>
                </a:solidFill>
                <a:latin typeface="+mn-lt"/>
                <a:ea typeface="+mn-ea"/>
                <a:cs typeface="+mn-cs"/>
              </a:rPr>
              <a:t>Robotics: -</a:t>
            </a:r>
            <a:r>
              <a:rPr lang="en-US" sz="1200" b="0" i="0" kern="1200" dirty="0" smtClean="0">
                <a:solidFill>
                  <a:schemeClr val="tx1"/>
                </a:solidFill>
                <a:latin typeface="+mn-lt"/>
                <a:ea typeface="+mn-ea"/>
                <a:cs typeface="+mn-cs"/>
              </a:rPr>
              <a:t>Create devices that can manipulate and interact with its environment.</a:t>
            </a:r>
            <a:endParaRPr lang="en-US" sz="1200" b="1" i="0" kern="1200" dirty="0" smtClean="0">
              <a:solidFill>
                <a:schemeClr val="tx1"/>
              </a:solidFill>
              <a:latin typeface="+mn-lt"/>
              <a:ea typeface="+mn-ea"/>
              <a:cs typeface="+mn-cs"/>
            </a:endParaRPr>
          </a:p>
          <a:p>
            <a:r>
              <a:rPr lang="en-US" sz="1200" b="1" i="0" kern="1200" dirty="0" smtClean="0">
                <a:solidFill>
                  <a:schemeClr val="tx1"/>
                </a:solidFill>
                <a:latin typeface="+mn-lt"/>
                <a:ea typeface="+mn-ea"/>
                <a:cs typeface="+mn-cs"/>
              </a:rPr>
              <a:t>Computer</a:t>
            </a:r>
            <a:r>
              <a:rPr lang="en-US" sz="1200" b="1" i="0" kern="1200" baseline="0" dirty="0" smtClean="0">
                <a:solidFill>
                  <a:schemeClr val="tx1"/>
                </a:solidFill>
                <a:latin typeface="+mn-lt"/>
                <a:ea typeface="+mn-ea"/>
                <a:cs typeface="+mn-cs"/>
              </a:rPr>
              <a:t> Vision :-</a:t>
            </a:r>
            <a:r>
              <a:rPr lang="en-US" sz="1200" b="0" i="0" kern="1200" dirty="0" smtClean="0">
                <a:solidFill>
                  <a:schemeClr val="tx1"/>
                </a:solidFill>
                <a:latin typeface="+mn-lt"/>
                <a:ea typeface="+mn-ea"/>
                <a:cs typeface="+mn-cs"/>
              </a:rPr>
              <a:t>the analyzing of images to find features of the images.</a:t>
            </a:r>
          </a:p>
          <a:p>
            <a:r>
              <a:rPr lang="en-US" sz="1200" b="1" i="0" kern="1200" dirty="0" smtClean="0">
                <a:solidFill>
                  <a:schemeClr val="tx1"/>
                </a:solidFill>
                <a:latin typeface="+mn-lt"/>
                <a:ea typeface="+mn-ea"/>
                <a:cs typeface="+mn-cs"/>
              </a:rPr>
              <a:t>Expert system:</a:t>
            </a:r>
            <a:r>
              <a:rPr lang="en-US" sz="1200" b="0" i="0" kern="1200" dirty="0" smtClean="0">
                <a:solidFill>
                  <a:schemeClr val="tx1"/>
                </a:solidFill>
                <a:latin typeface="+mn-lt"/>
                <a:ea typeface="+mn-ea"/>
                <a:cs typeface="+mn-cs"/>
              </a:rPr>
              <a:t>it</a:t>
            </a:r>
            <a:r>
              <a:rPr lang="en-US" sz="1200" b="1" i="0" kern="120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is a computer program that contains stored knowledge and solves problems in that specific field, such as medical diagnosis, financial investment or even agriculture.</a:t>
            </a:r>
            <a:endParaRPr lang="en-US" dirty="0"/>
          </a:p>
        </p:txBody>
      </p:sp>
      <p:sp>
        <p:nvSpPr>
          <p:cNvPr id="4" name="Slide Number Placeholder 3"/>
          <p:cNvSpPr>
            <a:spLocks noGrp="1"/>
          </p:cNvSpPr>
          <p:nvPr>
            <p:ph type="sldNum" sz="quarter" idx="10"/>
          </p:nvPr>
        </p:nvSpPr>
        <p:spPr/>
        <p:txBody>
          <a:bodyPr/>
          <a:lstStyle/>
          <a:p>
            <a:fld id="{4B8F8539-8CAE-4B2F-88E4-BBFC93922750}" type="slidenum">
              <a:rPr lang="en-US" smtClean="0"/>
              <a:pPr/>
              <a:t>10</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1</a:t>
            </a:r>
            <a:r>
              <a:rPr lang="en-US" sz="1200" b="1" i="0" kern="1200" dirty="0" smtClean="0">
                <a:solidFill>
                  <a:schemeClr val="tx1"/>
                </a:solidFill>
                <a:latin typeface="+mn-lt"/>
                <a:ea typeface="+mn-ea"/>
                <a:cs typeface="+mn-cs"/>
              </a:rPr>
              <a:t>950</a:t>
            </a:r>
          </a:p>
          <a:p>
            <a:r>
              <a:rPr lang="en-US" sz="1200" b="0" i="0" kern="1200" dirty="0" smtClean="0">
                <a:solidFill>
                  <a:schemeClr val="tx1"/>
                </a:solidFill>
                <a:latin typeface="+mn-lt"/>
                <a:ea typeface="+mn-ea"/>
                <a:cs typeface="+mn-cs"/>
              </a:rPr>
              <a:t>In 1956, American computer scientist John McCarthy </a:t>
            </a:r>
            <a:r>
              <a:rPr lang="en-US" sz="1200" b="0" i="0" kern="1200" dirty="0" err="1" smtClean="0">
                <a:solidFill>
                  <a:schemeClr val="tx1"/>
                </a:solidFill>
                <a:latin typeface="+mn-lt"/>
                <a:ea typeface="+mn-ea"/>
                <a:cs typeface="+mn-cs"/>
              </a:rPr>
              <a:t>organised</a:t>
            </a:r>
            <a:r>
              <a:rPr lang="en-US" sz="1200" b="0" i="0" kern="1200" dirty="0" smtClean="0">
                <a:solidFill>
                  <a:schemeClr val="tx1"/>
                </a:solidFill>
                <a:latin typeface="+mn-lt"/>
                <a:ea typeface="+mn-ea"/>
                <a:cs typeface="+mn-cs"/>
              </a:rPr>
              <a:t> the Dartmouth Conference, at which the term ‘Artificial Intelligence’ was first adopted. Research </a:t>
            </a:r>
            <a:r>
              <a:rPr lang="en-US" sz="1200" b="0" i="0" kern="1200" dirty="0" err="1" smtClean="0">
                <a:solidFill>
                  <a:schemeClr val="tx1"/>
                </a:solidFill>
                <a:latin typeface="+mn-lt"/>
                <a:ea typeface="+mn-ea"/>
                <a:cs typeface="+mn-cs"/>
              </a:rPr>
              <a:t>centres</a:t>
            </a:r>
            <a:r>
              <a:rPr lang="en-US" sz="1200" b="0" i="0" kern="1200" dirty="0" smtClean="0">
                <a:solidFill>
                  <a:schemeClr val="tx1"/>
                </a:solidFill>
                <a:latin typeface="+mn-lt"/>
                <a:ea typeface="+mn-ea"/>
                <a:cs typeface="+mn-cs"/>
              </a:rPr>
              <a:t> popped up across the United States to explore the potential of AI. Researchers Allen Newell and Herbert Simon were instrumental in promoting AI as a field of computer science that could transform the world.</a:t>
            </a:r>
          </a:p>
          <a:p>
            <a:r>
              <a:rPr lang="en-US" sz="1200" b="0" i="0" kern="1200" dirty="0" smtClean="0">
                <a:solidFill>
                  <a:schemeClr val="tx1"/>
                </a:solidFill>
                <a:latin typeface="+mn-lt"/>
                <a:ea typeface="+mn-ea"/>
                <a:cs typeface="+mn-cs"/>
              </a:rPr>
              <a:t>At that time, it was predicted that a machine as intelligent as a human being would exist in no more than a generation and they were given millions of dollars to make this vision come true.</a:t>
            </a:r>
          </a:p>
          <a:p>
            <a:r>
              <a:rPr lang="en-US" sz="1200" b="1" i="0" kern="1200" dirty="0" smtClean="0">
                <a:solidFill>
                  <a:schemeClr val="tx1"/>
                </a:solidFill>
                <a:latin typeface="+mn-lt"/>
                <a:ea typeface="+mn-ea"/>
                <a:cs typeface="+mn-cs"/>
              </a:rPr>
              <a:t>1974</a:t>
            </a:r>
          </a:p>
          <a:p>
            <a:r>
              <a:rPr lang="en-US" sz="1200" b="0" i="0" kern="1200" dirty="0" smtClean="0">
                <a:solidFill>
                  <a:schemeClr val="tx1"/>
                </a:solidFill>
                <a:latin typeface="+mn-lt"/>
                <a:ea typeface="+mn-ea"/>
                <a:cs typeface="+mn-cs"/>
              </a:rPr>
              <a:t>Gradually with time, the wave of computers started. With time, they became faster, more affordable and able to store more information. The best part was that they could think abstractly, able to self-recognize and achieved </a:t>
            </a:r>
            <a:r>
              <a:rPr lang="en-US" sz="1200" b="1" i="1" u="none" strike="noStrike" kern="1200" dirty="0" smtClean="0">
                <a:solidFill>
                  <a:schemeClr val="tx1"/>
                </a:solidFill>
                <a:latin typeface="+mn-lt"/>
                <a:ea typeface="+mn-ea"/>
                <a:cs typeface="+mn-cs"/>
                <a:hlinkClick r:id="rId3"/>
              </a:rPr>
              <a:t>Natural Language Processing</a:t>
            </a:r>
            <a:r>
              <a:rPr lang="en-US" sz="1200" b="0" i="0" kern="1200" dirty="0" smtClean="0">
                <a:solidFill>
                  <a:schemeClr val="tx1"/>
                </a:solidFill>
                <a:latin typeface="+mn-lt"/>
                <a:ea typeface="+mn-ea"/>
                <a:cs typeface="+mn-cs"/>
              </a:rPr>
              <a:t>.</a:t>
            </a:r>
          </a:p>
          <a:p>
            <a:r>
              <a:rPr lang="en-US" sz="1200" b="1" i="0" kern="1200" dirty="0" smtClean="0">
                <a:solidFill>
                  <a:schemeClr val="tx1"/>
                </a:solidFill>
                <a:latin typeface="+mn-lt"/>
                <a:ea typeface="+mn-ea"/>
                <a:cs typeface="+mn-cs"/>
              </a:rPr>
              <a:t>1980</a:t>
            </a:r>
          </a:p>
          <a:p>
            <a:r>
              <a:rPr lang="en-US" sz="1200" b="0" i="0" kern="1200" dirty="0" smtClean="0">
                <a:solidFill>
                  <a:schemeClr val="tx1"/>
                </a:solidFill>
                <a:latin typeface="+mn-lt"/>
                <a:ea typeface="+mn-ea"/>
                <a:cs typeface="+mn-cs"/>
              </a:rPr>
              <a:t>In 1980, AI research fired back up with an expansion of funds and algorithmic tools. With deep learning techniques, the computer learned with the user experience.</a:t>
            </a:r>
            <a:endParaRPr lang="en-US" b="1" dirty="0"/>
          </a:p>
        </p:txBody>
      </p:sp>
      <p:sp>
        <p:nvSpPr>
          <p:cNvPr id="4" name="Slide Number Placeholder 3"/>
          <p:cNvSpPr>
            <a:spLocks noGrp="1"/>
          </p:cNvSpPr>
          <p:nvPr>
            <p:ph type="sldNum" sz="quarter" idx="10"/>
          </p:nvPr>
        </p:nvSpPr>
        <p:spPr/>
        <p:txBody>
          <a:bodyPr/>
          <a:lstStyle/>
          <a:p>
            <a:fld id="{4B8F8539-8CAE-4B2F-88E4-BBFC93922750}" type="slidenum">
              <a:rPr lang="en-US" smtClean="0"/>
              <a:pPr/>
              <a:t>11</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i="0" kern="1200" dirty="0" smtClean="0">
                <a:solidFill>
                  <a:schemeClr val="tx1"/>
                </a:solidFill>
                <a:latin typeface="+mn-lt"/>
                <a:ea typeface="+mn-ea"/>
                <a:cs typeface="+mn-cs"/>
              </a:rPr>
              <a:t>2000’s</a:t>
            </a:r>
          </a:p>
          <a:p>
            <a:r>
              <a:rPr lang="en-US" sz="1200" b="0" i="0" kern="1200" dirty="0" smtClean="0">
                <a:solidFill>
                  <a:schemeClr val="tx1"/>
                </a:solidFill>
                <a:latin typeface="+mn-lt"/>
                <a:ea typeface="+mn-ea"/>
                <a:cs typeface="+mn-cs"/>
              </a:rPr>
              <a:t>After all the failed attempts, the technology was successfully established but, until it was in the 2000s that the landmark goals were achieved. At that time, AI thrived despite a lack of government funds and public attention.</a:t>
            </a:r>
          </a:p>
          <a:p>
            <a:pPr fontAlgn="base"/>
            <a:r>
              <a:rPr lang="en-US" sz="1200" b="0" i="1" kern="1200" dirty="0" smtClean="0">
                <a:solidFill>
                  <a:schemeClr val="tx1"/>
                </a:solidFill>
                <a:latin typeface="+mn-lt"/>
                <a:ea typeface="+mn-ea"/>
                <a:cs typeface="+mn-cs"/>
              </a:rPr>
              <a:t>Any queries in the History of AI article till now? Enter your doubts in the comment section below</a:t>
            </a:r>
            <a:endParaRPr lang="en-US" sz="1200" b="0" i="0" kern="1200" dirty="0" smtClean="0">
              <a:solidFill>
                <a:schemeClr val="tx1"/>
              </a:solidFill>
              <a:latin typeface="+mn-lt"/>
              <a:ea typeface="+mn-ea"/>
              <a:cs typeface="+mn-cs"/>
            </a:endParaRPr>
          </a:p>
          <a:p>
            <a:pPr fontAlgn="base"/>
            <a:r>
              <a:rPr lang="en-US" sz="1200" b="0" i="0" kern="1200" dirty="0" smtClean="0">
                <a:solidFill>
                  <a:schemeClr val="tx1"/>
                </a:solidFill>
                <a:latin typeface="+mn-lt"/>
                <a:ea typeface="+mn-ea"/>
                <a:cs typeface="+mn-cs"/>
              </a:rPr>
              <a:t>We know that technology is evolving day by day and AI is reaching new heights. Even the research is growing constantly and continues to grow. In the last five years, AI research has grown by 12.9% annually worldwide, hence it can be seen that the rate at which AI is growing is truly commendable.</a:t>
            </a:r>
          </a:p>
          <a:p>
            <a:pPr fontAlgn="base"/>
            <a:r>
              <a:rPr lang="en-US" sz="1200" b="0" i="0" kern="1200" dirty="0" smtClean="0">
                <a:solidFill>
                  <a:schemeClr val="tx1"/>
                </a:solidFill>
                <a:latin typeface="+mn-lt"/>
                <a:ea typeface="+mn-ea"/>
                <a:cs typeface="+mn-cs"/>
              </a:rPr>
              <a:t>It is predicted that in the coming four to five years, China will become the biggest global source of Artificial Intelligence and will take over the United States. The not so shocking thing is that Europe will be on the number one spot. It is the most diverse region with high levels of international collaboration. The third position will be held by India, which is humongous in terms of AI research output.</a:t>
            </a:r>
          </a:p>
          <a:p>
            <a:pPr fontAlgn="base"/>
            <a:r>
              <a:rPr lang="en-US" sz="1200" b="1" i="0" kern="1200" dirty="0" smtClean="0">
                <a:solidFill>
                  <a:schemeClr val="tx1"/>
                </a:solidFill>
                <a:latin typeface="+mn-lt"/>
                <a:ea typeface="+mn-ea"/>
                <a:cs typeface="+mn-cs"/>
              </a:rPr>
              <a:t>Present Condition of AI</a:t>
            </a:r>
          </a:p>
          <a:p>
            <a:pPr fontAlgn="base"/>
            <a:r>
              <a:rPr lang="en-US" sz="1200" b="0" i="0" kern="1200" dirty="0" smtClean="0">
                <a:solidFill>
                  <a:schemeClr val="tx1"/>
                </a:solidFill>
                <a:latin typeface="+mn-lt"/>
                <a:ea typeface="+mn-ea"/>
                <a:cs typeface="+mn-cs"/>
              </a:rPr>
              <a:t>We all might be aware of the present situation, and what value does AI holds in our lives. AI collects and organizes large amounts of information to make insights and guesses that are beyond the human capabilities of manual processing. Amazing! Isn’t it?</a:t>
            </a:r>
          </a:p>
          <a:p>
            <a:pPr fontAlgn="base"/>
            <a:r>
              <a:rPr lang="en-US" sz="1200" b="0" i="0" kern="1200" dirty="0" smtClean="0">
                <a:solidFill>
                  <a:schemeClr val="tx1"/>
                </a:solidFill>
                <a:latin typeface="+mn-lt"/>
                <a:ea typeface="+mn-ea"/>
                <a:cs typeface="+mn-cs"/>
              </a:rPr>
              <a:t>With its increasing organizational efficiencies, the likelihood of a mistake and detected irregular patterns is reduced. So, if we talk about spam or fraud, or the warning it provides to business in real-time about suspicious activity, a lot has been safeguarded already.</a:t>
            </a:r>
          </a:p>
          <a:p>
            <a:endParaRPr lang="en-US" sz="1200" b="0" i="0" kern="1200" dirty="0" smtClean="0">
              <a:solidFill>
                <a:schemeClr val="tx1"/>
              </a:solidFill>
              <a:latin typeface="+mn-lt"/>
              <a:ea typeface="+mn-ea"/>
              <a:cs typeface="+mn-cs"/>
            </a:endParaRPr>
          </a:p>
          <a:p>
            <a:r>
              <a:rPr lang="en-US" sz="1200" b="1" i="0" kern="1200" dirty="0" smtClean="0">
                <a:solidFill>
                  <a:schemeClr val="tx1"/>
                </a:solidFill>
                <a:latin typeface="+mn-lt"/>
                <a:ea typeface="+mn-ea"/>
                <a:cs typeface="+mn-cs"/>
              </a:rPr>
              <a:t> </a:t>
            </a:r>
            <a:endParaRPr lang="en-US" b="1" dirty="0"/>
          </a:p>
        </p:txBody>
      </p:sp>
      <p:sp>
        <p:nvSpPr>
          <p:cNvPr id="4" name="Slide Number Placeholder 3"/>
          <p:cNvSpPr>
            <a:spLocks noGrp="1"/>
          </p:cNvSpPr>
          <p:nvPr>
            <p:ph type="sldNum" sz="quarter" idx="10"/>
          </p:nvPr>
        </p:nvSpPr>
        <p:spPr/>
        <p:txBody>
          <a:bodyPr/>
          <a:lstStyle/>
          <a:p>
            <a:fld id="{4B8F8539-8CAE-4B2F-88E4-BBFC93922750}" type="slidenum">
              <a:rPr lang="en-US" smtClean="0"/>
              <a:pPr/>
              <a:t>12</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a:t>
            </a:r>
            <a:r>
              <a:rPr lang="en-US" baseline="0" dirty="0" smtClean="0"/>
              <a:t>I is the branch of computer science ; which deals with building intelligent agents(System), which can be able o solve problem, and evolve by themselves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Intelligent agent is a program or software which perceives(or observes or senses) its environment through sensors, thinks intelligently and act upon that environment through its actuators </a:t>
            </a:r>
            <a:endParaRPr lang="en-US" dirty="0" smtClean="0"/>
          </a:p>
          <a:p>
            <a:endParaRPr lang="en-US" dirty="0"/>
          </a:p>
        </p:txBody>
      </p:sp>
      <p:sp>
        <p:nvSpPr>
          <p:cNvPr id="4" name="Slide Number Placeholder 3"/>
          <p:cNvSpPr>
            <a:spLocks noGrp="1"/>
          </p:cNvSpPr>
          <p:nvPr>
            <p:ph type="sldNum" sz="quarter" idx="10"/>
          </p:nvPr>
        </p:nvSpPr>
        <p:spPr/>
        <p:txBody>
          <a:bodyPr/>
          <a:lstStyle/>
          <a:p>
            <a:fld id="{4B8F8539-8CAE-4B2F-88E4-BBFC93922750}" type="slidenum">
              <a:rPr lang="en-US" smtClean="0"/>
              <a:pPr/>
              <a:t>14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3C1F87DC-3D21-493A-949A-F61A49080FC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8A3F1CB-DC30-447C-8970-E9A31F5D5B8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1E709BFE-7E4F-4D63-8F66-7D1A8933474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20C0EE1-9313-4298-99A3-F526BA787688}"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D5789C2-6E02-4095-A5FE-4E588399BF47}"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994E5793-7D4E-4BB1-95E3-4087394DF9F9}"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6E2F7892-5E53-4E2F-89A8-36E1FFBE5AB6}"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0FAA398F-DDA9-458E-9125-26A509CB3A17}"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6A04526F-21CF-4662-BAA2-8DD7ECE1CFE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E47FAD88-280A-44EF-99AB-3E9FD3B63EC2}"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F9E367EA-4322-479D-930C-2F2E79CD4000}"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44D9151D-9D33-4AB1-9A33-78F805D945C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2286000"/>
            <a:ext cx="7772400" cy="1143000"/>
          </a:xfrm>
        </p:spPr>
        <p:txBody>
          <a:bodyPr>
            <a:normAutofit fontScale="90000"/>
          </a:bodyPr>
          <a:lstStyle/>
          <a:p>
            <a:r>
              <a:rPr lang="en-US" dirty="0"/>
              <a:t>Introduction to Artificial Intelligence </a:t>
            </a:r>
          </a:p>
        </p:txBody>
      </p:sp>
      <p:sp>
        <p:nvSpPr>
          <p:cNvPr id="2051" name="Rectangle 3"/>
          <p:cNvSpPr>
            <a:spLocks noGrp="1" noChangeArrowheads="1"/>
          </p:cNvSpPr>
          <p:nvPr>
            <p:ph type="subTitle" idx="1"/>
          </p:nvPr>
        </p:nvSpPr>
        <p:spPr/>
        <p:txBody>
          <a:bodyPr/>
          <a:lstStyle/>
          <a:p>
            <a:r>
              <a:rPr lang="en-US" dirty="0" smtClean="0"/>
              <a:t>CS 632</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Natural language processing (NLP) </a:t>
            </a:r>
          </a:p>
          <a:p>
            <a:r>
              <a:rPr lang="en-US" dirty="0" smtClean="0"/>
              <a:t>Pattern Recognition</a:t>
            </a:r>
          </a:p>
          <a:p>
            <a:r>
              <a:rPr lang="en-US" dirty="0" smtClean="0"/>
              <a:t>Robotics</a:t>
            </a:r>
          </a:p>
          <a:p>
            <a:r>
              <a:rPr lang="en-US" dirty="0" smtClean="0"/>
              <a:t>Computer vision </a:t>
            </a:r>
          </a:p>
          <a:p>
            <a:r>
              <a:rPr lang="en-US" dirty="0" smtClean="0"/>
              <a:t>Speech recognition</a:t>
            </a:r>
          </a:p>
          <a:p>
            <a:r>
              <a:rPr lang="en-US" dirty="0" smtClean="0"/>
              <a:t>Expert system </a:t>
            </a:r>
          </a:p>
        </p:txBody>
      </p:sp>
      <p:sp>
        <p:nvSpPr>
          <p:cNvPr id="2" name="Title 1"/>
          <p:cNvSpPr>
            <a:spLocks noGrp="1"/>
          </p:cNvSpPr>
          <p:nvPr>
            <p:ph type="title"/>
          </p:nvPr>
        </p:nvSpPr>
        <p:spPr/>
        <p:txBody>
          <a:bodyPr/>
          <a:lstStyle/>
          <a:p>
            <a:r>
              <a:rPr lang="en-US" sz="3600" b="1" dirty="0" smtClean="0"/>
              <a:t>Major areas of AI</a:t>
            </a:r>
            <a:endParaRPr lang="en-US" sz="3600" b="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600200"/>
            <a:ext cx="7772400" cy="4495800"/>
          </a:xfrm>
        </p:spPr>
        <p:txBody>
          <a:bodyPr>
            <a:normAutofit fontScale="92500" lnSpcReduction="10000"/>
          </a:bodyPr>
          <a:lstStyle/>
          <a:p>
            <a:r>
              <a:rPr lang="en-US" sz="2400" b="1" dirty="0" smtClean="0"/>
              <a:t>1943. </a:t>
            </a:r>
            <a:r>
              <a:rPr lang="en-US" sz="2400" dirty="0" smtClean="0"/>
              <a:t>Human Neuron . Walter </a:t>
            </a:r>
            <a:r>
              <a:rPr lang="en-US" sz="2400" dirty="0" err="1" smtClean="0"/>
              <a:t>pitts</a:t>
            </a:r>
            <a:r>
              <a:rPr lang="en-US" sz="2400" dirty="0" smtClean="0"/>
              <a:t> (1943)</a:t>
            </a:r>
          </a:p>
          <a:p>
            <a:r>
              <a:rPr lang="en-US" sz="2400" b="1" dirty="0" smtClean="0"/>
              <a:t>1950</a:t>
            </a:r>
          </a:p>
          <a:p>
            <a:pPr lvl="1"/>
            <a:r>
              <a:rPr lang="en-US" sz="2000" dirty="0" smtClean="0"/>
              <a:t>1956 -John McCarthy  proposal of  AI  in Dartmouth Conference </a:t>
            </a:r>
          </a:p>
          <a:p>
            <a:pPr lvl="1"/>
            <a:r>
              <a:rPr lang="en-US" sz="2000" dirty="0" smtClean="0"/>
              <a:t>Running first AI program  at Carnegie Mellon University </a:t>
            </a:r>
          </a:p>
          <a:p>
            <a:pPr lvl="1"/>
            <a:r>
              <a:rPr lang="en-US" sz="2000" dirty="0" smtClean="0"/>
              <a:t>1958-McCarthy Develop LISP programming language for  AI</a:t>
            </a:r>
          </a:p>
          <a:p>
            <a:r>
              <a:rPr lang="en-US" sz="2400" b="1" dirty="0" smtClean="0"/>
              <a:t>1974</a:t>
            </a:r>
          </a:p>
          <a:p>
            <a:pPr lvl="1"/>
            <a:r>
              <a:rPr lang="en-US" sz="2000" dirty="0" smtClean="0"/>
              <a:t>Faster and store more information </a:t>
            </a:r>
          </a:p>
          <a:p>
            <a:pPr lvl="1"/>
            <a:r>
              <a:rPr lang="en-US" sz="2000" dirty="0" smtClean="0"/>
              <a:t>Think abstractly and  natural language processing</a:t>
            </a:r>
          </a:p>
          <a:p>
            <a:r>
              <a:rPr lang="en-US" sz="2400" b="1" dirty="0" smtClean="0"/>
              <a:t>1980</a:t>
            </a:r>
          </a:p>
          <a:p>
            <a:pPr lvl="1"/>
            <a:r>
              <a:rPr lang="en-US" sz="2000" dirty="0" smtClean="0"/>
              <a:t>A research ,fund and algorithmic tools,</a:t>
            </a:r>
          </a:p>
          <a:p>
            <a:pPr lvl="1"/>
            <a:r>
              <a:rPr lang="en-US" sz="2000" dirty="0" smtClean="0"/>
              <a:t>Computer learn with Experience </a:t>
            </a:r>
          </a:p>
          <a:p>
            <a:pPr lvl="1"/>
            <a:r>
              <a:rPr lang="en-US" sz="2000" dirty="0" smtClean="0"/>
              <a:t>Deep learning techniques </a:t>
            </a:r>
          </a:p>
          <a:p>
            <a:endParaRPr lang="en-US" sz="2400" dirty="0" smtClean="0"/>
          </a:p>
          <a:p>
            <a:pPr algn="ctr">
              <a:buNone/>
            </a:pPr>
            <a:endParaRPr lang="en-US" sz="2400" dirty="0" smtClean="0"/>
          </a:p>
        </p:txBody>
      </p:sp>
      <p:sp>
        <p:nvSpPr>
          <p:cNvPr id="2" name="Title 1"/>
          <p:cNvSpPr>
            <a:spLocks noGrp="1"/>
          </p:cNvSpPr>
          <p:nvPr>
            <p:ph type="title"/>
          </p:nvPr>
        </p:nvSpPr>
        <p:spPr/>
        <p:txBody>
          <a:bodyPr/>
          <a:lstStyle/>
          <a:p>
            <a:r>
              <a:rPr lang="en-US" sz="3600" b="1" dirty="0" smtClean="0"/>
              <a:t>History of  Artificial Intelligence ?</a:t>
            </a:r>
            <a:endParaRPr lang="en-US" sz="3600" b="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600200"/>
            <a:ext cx="7772400" cy="4495800"/>
          </a:xfrm>
        </p:spPr>
        <p:txBody>
          <a:bodyPr/>
          <a:lstStyle/>
          <a:p>
            <a:r>
              <a:rPr lang="en-US" sz="2400" b="1" dirty="0" smtClean="0"/>
              <a:t>2000</a:t>
            </a:r>
          </a:p>
          <a:p>
            <a:pPr lvl="1"/>
            <a:r>
              <a:rPr lang="en-US" sz="2000" dirty="0" smtClean="0"/>
              <a:t>The technology was successfully established </a:t>
            </a:r>
          </a:p>
          <a:p>
            <a:pPr lvl="1"/>
            <a:r>
              <a:rPr lang="en-US" sz="2000" dirty="0" smtClean="0"/>
              <a:t>Lack of government funds and public attention </a:t>
            </a:r>
          </a:p>
          <a:p>
            <a:pPr lvl="1"/>
            <a:r>
              <a:rPr lang="en-US" sz="2000" dirty="0" smtClean="0"/>
              <a:t>China will become the biggest global  source of AI </a:t>
            </a:r>
          </a:p>
          <a:p>
            <a:pPr lvl="1"/>
            <a:r>
              <a:rPr lang="en-US" sz="2000" dirty="0" smtClean="0"/>
              <a:t>Third position will be held by India</a:t>
            </a:r>
          </a:p>
          <a:p>
            <a:r>
              <a:rPr lang="en-US" sz="2400" b="1" dirty="0" smtClean="0"/>
              <a:t>Present Condition of AI</a:t>
            </a:r>
          </a:p>
          <a:p>
            <a:pPr lvl="1"/>
            <a:r>
              <a:rPr lang="en-US" sz="2000" dirty="0" smtClean="0"/>
              <a:t>Hold in our lives</a:t>
            </a:r>
          </a:p>
          <a:p>
            <a:pPr lvl="1"/>
            <a:r>
              <a:rPr lang="en-US" sz="2000" dirty="0" smtClean="0"/>
              <a:t>To make insights and guesses in large amounts of information </a:t>
            </a:r>
          </a:p>
          <a:p>
            <a:pPr lvl="1"/>
            <a:r>
              <a:rPr lang="en-US" sz="2000" dirty="0" smtClean="0"/>
              <a:t>Spam or fraud </a:t>
            </a:r>
          </a:p>
          <a:p>
            <a:endParaRPr lang="en-US" sz="2400" dirty="0" smtClean="0"/>
          </a:p>
          <a:p>
            <a:pPr algn="ctr">
              <a:buNone/>
            </a:pPr>
            <a:endParaRPr lang="en-US" sz="2400" dirty="0" smtClean="0"/>
          </a:p>
        </p:txBody>
      </p:sp>
      <p:sp>
        <p:nvSpPr>
          <p:cNvPr id="2" name="Title 1"/>
          <p:cNvSpPr>
            <a:spLocks noGrp="1"/>
          </p:cNvSpPr>
          <p:nvPr>
            <p:ph type="title"/>
          </p:nvPr>
        </p:nvSpPr>
        <p:spPr/>
        <p:txBody>
          <a:bodyPr/>
          <a:lstStyle/>
          <a:p>
            <a:r>
              <a:rPr lang="en-US" sz="3600" b="1" dirty="0" smtClean="0"/>
              <a:t>More History  </a:t>
            </a:r>
            <a:endParaRPr lang="en-US" sz="3600" b="1"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Intelligent Agents </a:t>
            </a:r>
          </a:p>
          <a:p>
            <a:r>
              <a:rPr lang="en-US" dirty="0" smtClean="0"/>
              <a:t>Agent and environments </a:t>
            </a:r>
          </a:p>
          <a:p>
            <a:r>
              <a:rPr lang="en-US" dirty="0" smtClean="0"/>
              <a:t>Rationality </a:t>
            </a:r>
          </a:p>
          <a:p>
            <a:r>
              <a:rPr lang="en-US" dirty="0" smtClean="0"/>
              <a:t>PEAS(performance, measure ,environment, actuators, sensors)</a:t>
            </a:r>
            <a:endParaRPr lang="en-US" dirty="0"/>
          </a:p>
        </p:txBody>
      </p:sp>
      <p:sp>
        <p:nvSpPr>
          <p:cNvPr id="2" name="Title 1"/>
          <p:cNvSpPr>
            <a:spLocks noGrp="1"/>
          </p:cNvSpPr>
          <p:nvPr>
            <p:ph type="title"/>
          </p:nvPr>
        </p:nvSpPr>
        <p:spPr/>
        <p:txBody>
          <a:bodyPr/>
          <a:lstStyle/>
          <a:p>
            <a:r>
              <a:rPr lang="en-US" b="1" dirty="0" err="1" smtClean="0"/>
              <a:t>Lec</a:t>
            </a:r>
            <a:r>
              <a:rPr lang="en-US" b="1" dirty="0" smtClean="0"/>
              <a:t> #2</a:t>
            </a:r>
            <a:endParaRPr lang="en-US" b="1"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2800" dirty="0" smtClean="0"/>
              <a:t>Program or software which observes or senses environments</a:t>
            </a:r>
          </a:p>
          <a:p>
            <a:r>
              <a:rPr lang="en-US" sz="2800" dirty="0" smtClean="0"/>
              <a:t>Three  key task  </a:t>
            </a:r>
            <a:endParaRPr lang="en-US" dirty="0" smtClean="0"/>
          </a:p>
          <a:p>
            <a:pPr lvl="1"/>
            <a:r>
              <a:rPr lang="en-US" sz="2400" dirty="0" smtClean="0"/>
              <a:t>Sense –think-act</a:t>
            </a:r>
          </a:p>
          <a:p>
            <a:r>
              <a:rPr lang="en-US" sz="2800" dirty="0" smtClean="0"/>
              <a:t>Robotics</a:t>
            </a:r>
          </a:p>
          <a:p>
            <a:r>
              <a:rPr lang="en-US" sz="2800" dirty="0" smtClean="0"/>
              <a:t>Sensors</a:t>
            </a:r>
          </a:p>
          <a:p>
            <a:pPr lvl="1"/>
            <a:r>
              <a:rPr lang="en-US" sz="2000" dirty="0" smtClean="0"/>
              <a:t>Cameras (eyes) </a:t>
            </a:r>
          </a:p>
          <a:p>
            <a:pPr lvl="1"/>
            <a:r>
              <a:rPr lang="en-US" sz="2000" dirty="0" smtClean="0"/>
              <a:t>Microphone (ears)</a:t>
            </a:r>
          </a:p>
          <a:p>
            <a:pPr lvl="1"/>
            <a:r>
              <a:rPr lang="en-US" sz="2000" dirty="0" smtClean="0"/>
              <a:t>Touch screen (skins )</a:t>
            </a:r>
            <a:endParaRPr lang="en-US" sz="2000" dirty="0"/>
          </a:p>
        </p:txBody>
      </p:sp>
      <p:sp>
        <p:nvSpPr>
          <p:cNvPr id="2" name="Title 1"/>
          <p:cNvSpPr>
            <a:spLocks noGrp="1"/>
          </p:cNvSpPr>
          <p:nvPr>
            <p:ph type="title"/>
          </p:nvPr>
        </p:nvSpPr>
        <p:spPr/>
        <p:txBody>
          <a:bodyPr/>
          <a:lstStyle/>
          <a:p>
            <a:r>
              <a:rPr lang="en-US" b="1" dirty="0" smtClean="0"/>
              <a:t>Intelligent Agent</a:t>
            </a:r>
            <a:endParaRPr lang="en-US" b="1" dirty="0"/>
          </a:p>
        </p:txBody>
      </p:sp>
      <p:sp>
        <p:nvSpPr>
          <p:cNvPr id="4" name="Rounded Rectangle 3"/>
          <p:cNvSpPr/>
          <p:nvPr/>
        </p:nvSpPr>
        <p:spPr bwMode="auto">
          <a:xfrm>
            <a:off x="4038600" y="3048000"/>
            <a:ext cx="2057400" cy="2971800"/>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pitchFamily="18" charset="0"/>
            </a:endParaRPr>
          </a:p>
        </p:txBody>
      </p:sp>
      <p:sp>
        <p:nvSpPr>
          <p:cNvPr id="5" name="Rounded Rectangle 4"/>
          <p:cNvSpPr/>
          <p:nvPr/>
        </p:nvSpPr>
        <p:spPr bwMode="auto">
          <a:xfrm>
            <a:off x="7239000" y="3048000"/>
            <a:ext cx="990600" cy="2895600"/>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pitchFamily="18" charset="0"/>
            </a:endParaRPr>
          </a:p>
        </p:txBody>
      </p:sp>
      <p:cxnSp>
        <p:nvCxnSpPr>
          <p:cNvPr id="10" name="Curved Connector 9"/>
          <p:cNvCxnSpPr/>
          <p:nvPr/>
        </p:nvCxnSpPr>
        <p:spPr bwMode="auto">
          <a:xfrm rot="10800000" flipV="1">
            <a:off x="6096000" y="3200400"/>
            <a:ext cx="1066800" cy="63500"/>
          </a:xfrm>
          <a:prstGeom prst="curvedConnector3">
            <a:avLst>
              <a:gd name="adj1" fmla="val 50000"/>
            </a:avLst>
          </a:prstGeom>
          <a:ln w="76200">
            <a:headEnd type="none" w="med" len="med"/>
            <a:tailEnd type="arrow"/>
          </a:ln>
        </p:spPr>
        <p:style>
          <a:lnRef idx="1">
            <a:schemeClr val="dk1"/>
          </a:lnRef>
          <a:fillRef idx="0">
            <a:schemeClr val="dk1"/>
          </a:fillRef>
          <a:effectRef idx="0">
            <a:schemeClr val="dk1"/>
          </a:effectRef>
          <a:fontRef idx="minor">
            <a:schemeClr val="tx1"/>
          </a:fontRef>
        </p:style>
      </p:cxnSp>
      <p:cxnSp>
        <p:nvCxnSpPr>
          <p:cNvPr id="13" name="Elbow Connector 12"/>
          <p:cNvCxnSpPr/>
          <p:nvPr/>
        </p:nvCxnSpPr>
        <p:spPr bwMode="auto">
          <a:xfrm flipV="1">
            <a:off x="6172200" y="5562600"/>
            <a:ext cx="990600" cy="152400"/>
          </a:xfrm>
          <a:prstGeom prst="bentConnector3">
            <a:avLst>
              <a:gd name="adj1" fmla="val 50000"/>
            </a:avLst>
          </a:prstGeom>
          <a:solidFill>
            <a:schemeClr val="accent1"/>
          </a:solidFill>
          <a:ln w="76200" cap="flat" cmpd="sng" algn="ctr">
            <a:solidFill>
              <a:schemeClr val="tx1"/>
            </a:solidFill>
            <a:prstDash val="solid"/>
            <a:round/>
            <a:headEnd type="none" w="med" len="med"/>
            <a:tailEnd type="arrow"/>
          </a:ln>
          <a:effectLst/>
        </p:spPr>
      </p:cxnSp>
      <p:sp>
        <p:nvSpPr>
          <p:cNvPr id="14" name="TextBox 13"/>
          <p:cNvSpPr txBox="1"/>
          <p:nvPr/>
        </p:nvSpPr>
        <p:spPr>
          <a:xfrm rot="5400000">
            <a:off x="6852166" y="4029045"/>
            <a:ext cx="1752600" cy="400110"/>
          </a:xfrm>
          <a:prstGeom prst="rect">
            <a:avLst/>
          </a:prstGeom>
          <a:noFill/>
        </p:spPr>
        <p:txBody>
          <a:bodyPr wrap="square" rtlCol="0">
            <a:spAutoFit/>
          </a:bodyPr>
          <a:lstStyle/>
          <a:p>
            <a:r>
              <a:rPr lang="en-US" sz="2000" b="1" dirty="0" smtClean="0"/>
              <a:t>Environments </a:t>
            </a:r>
            <a:endParaRPr lang="en-US" b="1" dirty="0"/>
          </a:p>
        </p:txBody>
      </p:sp>
      <p:sp>
        <p:nvSpPr>
          <p:cNvPr id="15" name="TextBox 14"/>
          <p:cNvSpPr txBox="1"/>
          <p:nvPr/>
        </p:nvSpPr>
        <p:spPr>
          <a:xfrm>
            <a:off x="6096000" y="5105400"/>
            <a:ext cx="1752600" cy="369332"/>
          </a:xfrm>
          <a:prstGeom prst="rect">
            <a:avLst/>
          </a:prstGeom>
          <a:noFill/>
        </p:spPr>
        <p:txBody>
          <a:bodyPr wrap="square" rtlCol="0">
            <a:spAutoFit/>
          </a:bodyPr>
          <a:lstStyle/>
          <a:p>
            <a:r>
              <a:rPr lang="en-US" sz="1800" dirty="0" smtClean="0"/>
              <a:t>Acts upon</a:t>
            </a:r>
            <a:endParaRPr lang="en-US" dirty="0"/>
          </a:p>
        </p:txBody>
      </p:sp>
      <p:sp>
        <p:nvSpPr>
          <p:cNvPr id="16" name="TextBox 15"/>
          <p:cNvSpPr txBox="1"/>
          <p:nvPr/>
        </p:nvSpPr>
        <p:spPr>
          <a:xfrm>
            <a:off x="6248400" y="2895600"/>
            <a:ext cx="1752600" cy="369332"/>
          </a:xfrm>
          <a:prstGeom prst="rect">
            <a:avLst/>
          </a:prstGeom>
          <a:noFill/>
        </p:spPr>
        <p:txBody>
          <a:bodyPr wrap="square" rtlCol="0">
            <a:spAutoFit/>
          </a:bodyPr>
          <a:lstStyle/>
          <a:p>
            <a:r>
              <a:rPr lang="en-US" sz="1800" dirty="0" smtClean="0"/>
              <a:t>Observes </a:t>
            </a:r>
            <a:endParaRPr lang="en-US" dirty="0"/>
          </a:p>
        </p:txBody>
      </p:sp>
      <p:sp>
        <p:nvSpPr>
          <p:cNvPr id="17" name="TextBox 16"/>
          <p:cNvSpPr txBox="1"/>
          <p:nvPr/>
        </p:nvSpPr>
        <p:spPr>
          <a:xfrm rot="5400000">
            <a:off x="3822531" y="3721269"/>
            <a:ext cx="1752600" cy="1015663"/>
          </a:xfrm>
          <a:prstGeom prst="rect">
            <a:avLst/>
          </a:prstGeom>
          <a:noFill/>
        </p:spPr>
        <p:txBody>
          <a:bodyPr wrap="square" rtlCol="0">
            <a:spAutoFit/>
          </a:bodyPr>
          <a:lstStyle/>
          <a:p>
            <a:endParaRPr lang="en-US" sz="1800" dirty="0" smtClean="0"/>
          </a:p>
          <a:p>
            <a:endParaRPr lang="en-US" sz="1800" dirty="0" smtClean="0"/>
          </a:p>
          <a:p>
            <a:r>
              <a:rPr lang="en-US" sz="1800" dirty="0" smtClean="0"/>
              <a:t>         </a:t>
            </a:r>
            <a:r>
              <a:rPr lang="en-US" b="1" dirty="0" smtClean="0"/>
              <a:t>Agents</a:t>
            </a:r>
            <a:r>
              <a:rPr lang="en-US" sz="1800" dirty="0" smtClean="0"/>
              <a:t> </a:t>
            </a:r>
            <a:endParaRPr lang="en-US" dirty="0"/>
          </a:p>
        </p:txBody>
      </p:sp>
      <p:sp>
        <p:nvSpPr>
          <p:cNvPr id="18" name="Rounded Rectangle 17"/>
          <p:cNvSpPr/>
          <p:nvPr/>
        </p:nvSpPr>
        <p:spPr bwMode="auto">
          <a:xfrm>
            <a:off x="4876800" y="4038600"/>
            <a:ext cx="685800" cy="914400"/>
          </a:xfrm>
          <a:prstGeom prst="roundRect">
            <a:avLst/>
          </a:prstGeom>
          <a:solidFill>
            <a:srgbClr val="00B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pitchFamily="18" charset="0"/>
            </a:endParaRPr>
          </a:p>
        </p:txBody>
      </p:sp>
      <p:sp>
        <p:nvSpPr>
          <p:cNvPr id="19" name="TextBox 18"/>
          <p:cNvSpPr txBox="1"/>
          <p:nvPr/>
        </p:nvSpPr>
        <p:spPr>
          <a:xfrm>
            <a:off x="4724400" y="3505200"/>
            <a:ext cx="1524000" cy="369332"/>
          </a:xfrm>
          <a:prstGeom prst="rect">
            <a:avLst/>
          </a:prstGeom>
          <a:noFill/>
        </p:spPr>
        <p:txBody>
          <a:bodyPr wrap="square" rtlCol="0">
            <a:spAutoFit/>
          </a:bodyPr>
          <a:lstStyle/>
          <a:p>
            <a:r>
              <a:rPr lang="en-US" sz="1800" dirty="0" smtClean="0"/>
              <a:t>Sensors</a:t>
            </a:r>
            <a:endParaRPr lang="en-US" dirty="0"/>
          </a:p>
        </p:txBody>
      </p:sp>
      <p:cxnSp>
        <p:nvCxnSpPr>
          <p:cNvPr id="21" name="Straight Arrow Connector 20"/>
          <p:cNvCxnSpPr>
            <a:endCxn id="18" idx="0"/>
          </p:cNvCxnSpPr>
          <p:nvPr/>
        </p:nvCxnSpPr>
        <p:spPr bwMode="auto">
          <a:xfrm>
            <a:off x="5181600" y="3810000"/>
            <a:ext cx="38100" cy="22860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22" name="TextBox 21"/>
          <p:cNvSpPr txBox="1"/>
          <p:nvPr/>
        </p:nvSpPr>
        <p:spPr>
          <a:xfrm>
            <a:off x="4800600" y="5181600"/>
            <a:ext cx="1447800" cy="369332"/>
          </a:xfrm>
          <a:prstGeom prst="rect">
            <a:avLst/>
          </a:prstGeom>
          <a:noFill/>
        </p:spPr>
        <p:txBody>
          <a:bodyPr wrap="square" rtlCol="0">
            <a:spAutoFit/>
          </a:bodyPr>
          <a:lstStyle/>
          <a:p>
            <a:r>
              <a:rPr lang="en-US" sz="1800" dirty="0" smtClean="0"/>
              <a:t>Actuators </a:t>
            </a:r>
            <a:endParaRPr lang="en-US" dirty="0"/>
          </a:p>
        </p:txBody>
      </p:sp>
      <p:cxnSp>
        <p:nvCxnSpPr>
          <p:cNvPr id="24" name="Straight Arrow Connector 23"/>
          <p:cNvCxnSpPr/>
          <p:nvPr/>
        </p:nvCxnSpPr>
        <p:spPr bwMode="auto">
          <a:xfrm>
            <a:off x="5257800" y="4876800"/>
            <a:ext cx="38100" cy="45720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752600"/>
            <a:ext cx="7772400" cy="4114800"/>
          </a:xfrm>
        </p:spPr>
        <p:txBody>
          <a:bodyPr/>
          <a:lstStyle/>
          <a:p>
            <a:r>
              <a:rPr lang="en-US" sz="2800" dirty="0" smtClean="0"/>
              <a:t>Actuators (effectors or actions)</a:t>
            </a:r>
          </a:p>
          <a:p>
            <a:pPr lvl="1"/>
            <a:r>
              <a:rPr lang="en-US" sz="2000" dirty="0" smtClean="0"/>
              <a:t>Joints or Motors </a:t>
            </a:r>
          </a:p>
          <a:p>
            <a:pPr lvl="1"/>
            <a:r>
              <a:rPr lang="en-US" sz="2000" dirty="0" smtClean="0"/>
              <a:t>Speakers  (mouth)</a:t>
            </a:r>
          </a:p>
          <a:p>
            <a:r>
              <a:rPr lang="en-US" sz="2400" dirty="0" smtClean="0"/>
              <a:t>Observes </a:t>
            </a:r>
          </a:p>
          <a:p>
            <a:pPr lvl="1"/>
            <a:r>
              <a:rPr lang="en-US" sz="2000" dirty="0" smtClean="0"/>
              <a:t>Current , history </a:t>
            </a:r>
          </a:p>
          <a:p>
            <a:r>
              <a:rPr lang="en-US" sz="2400" dirty="0" smtClean="0"/>
              <a:t>Goals of agents</a:t>
            </a:r>
          </a:p>
          <a:p>
            <a:pPr lvl="1"/>
            <a:r>
              <a:rPr lang="en-US" sz="2000" dirty="0" smtClean="0"/>
              <a:t>High performance </a:t>
            </a:r>
          </a:p>
          <a:p>
            <a:pPr lvl="1"/>
            <a:r>
              <a:rPr lang="en-US" sz="2000" dirty="0" smtClean="0"/>
              <a:t>Optimized results (Correct)</a:t>
            </a:r>
          </a:p>
          <a:p>
            <a:pPr lvl="1"/>
            <a:r>
              <a:rPr lang="en-US" sz="2000" dirty="0" smtClean="0"/>
              <a:t>Rational actions</a:t>
            </a:r>
          </a:p>
          <a:p>
            <a:r>
              <a:rPr lang="en-US" sz="2400" dirty="0" smtClean="0"/>
              <a:t>PEAS (Performance environment actions sensors)</a:t>
            </a:r>
            <a:endParaRPr lang="en-US" sz="2000" dirty="0" smtClean="0"/>
          </a:p>
          <a:p>
            <a:pPr lvl="2"/>
            <a:endParaRPr lang="en-US" sz="1600" dirty="0" smtClean="0"/>
          </a:p>
        </p:txBody>
      </p:sp>
      <p:sp>
        <p:nvSpPr>
          <p:cNvPr id="2" name="Title 1"/>
          <p:cNvSpPr>
            <a:spLocks noGrp="1"/>
          </p:cNvSpPr>
          <p:nvPr>
            <p:ph type="title"/>
          </p:nvPr>
        </p:nvSpPr>
        <p:spPr/>
        <p:txBody>
          <a:bodyPr/>
          <a:lstStyle/>
          <a:p>
            <a:r>
              <a:rPr lang="en-US" b="1" dirty="0" smtClean="0"/>
              <a:t>Intelligent Agent</a:t>
            </a:r>
            <a:endParaRPr lang="en-US" b="1"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 Intelligent agent types</a:t>
            </a:r>
          </a:p>
          <a:p>
            <a:pPr lvl="1"/>
            <a:r>
              <a:rPr lang="en-US" dirty="0" smtClean="0"/>
              <a:t>Simple reflex agent</a:t>
            </a:r>
          </a:p>
          <a:p>
            <a:pPr lvl="1"/>
            <a:r>
              <a:rPr lang="en-US" dirty="0" smtClean="0"/>
              <a:t>Model based reflex agent</a:t>
            </a:r>
          </a:p>
          <a:p>
            <a:pPr lvl="1"/>
            <a:r>
              <a:rPr lang="en-US" dirty="0" smtClean="0"/>
              <a:t>Goal based agent</a:t>
            </a:r>
          </a:p>
          <a:p>
            <a:pPr lvl="1"/>
            <a:r>
              <a:rPr lang="en-US" dirty="0" smtClean="0"/>
              <a:t>Utility Based </a:t>
            </a:r>
            <a:r>
              <a:rPr lang="en-US" dirty="0" smtClean="0"/>
              <a:t>Agents</a:t>
            </a:r>
          </a:p>
          <a:p>
            <a:pPr lvl="1"/>
            <a:r>
              <a:rPr lang="en-US" dirty="0" smtClean="0"/>
              <a:t>Learning agents</a:t>
            </a:r>
            <a:endParaRPr lang="en-US" dirty="0" smtClean="0"/>
          </a:p>
          <a:p>
            <a:pPr lvl="1"/>
            <a:endParaRPr lang="en-US" dirty="0" smtClean="0"/>
          </a:p>
          <a:p>
            <a:endParaRPr lang="en-US" dirty="0" smtClean="0"/>
          </a:p>
          <a:p>
            <a:endParaRPr lang="en-US" dirty="0"/>
          </a:p>
        </p:txBody>
      </p:sp>
      <p:sp>
        <p:nvSpPr>
          <p:cNvPr id="2" name="Title 1"/>
          <p:cNvSpPr>
            <a:spLocks noGrp="1"/>
          </p:cNvSpPr>
          <p:nvPr>
            <p:ph type="title"/>
          </p:nvPr>
        </p:nvSpPr>
        <p:spPr/>
        <p:txBody>
          <a:bodyPr/>
          <a:lstStyle/>
          <a:p>
            <a:r>
              <a:rPr lang="en-US" b="1" dirty="0" smtClean="0"/>
              <a:t>Lec#3</a:t>
            </a:r>
            <a:endParaRPr lang="en-US" b="1"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endParaRPr lang="en-US" sz="2800" dirty="0" smtClean="0"/>
          </a:p>
          <a:p>
            <a:r>
              <a:rPr lang="en-US" sz="2800" dirty="0" smtClean="0"/>
              <a:t> Simple reflex agent </a:t>
            </a:r>
          </a:p>
          <a:p>
            <a:pPr lvl="1"/>
            <a:r>
              <a:rPr lang="en-US" sz="2000" dirty="0" smtClean="0"/>
              <a:t> perform action immediately on current </a:t>
            </a:r>
            <a:r>
              <a:rPr lang="en-US" sz="2000" b="1" dirty="0" smtClean="0"/>
              <a:t>observation  </a:t>
            </a:r>
          </a:p>
          <a:p>
            <a:pPr lvl="1"/>
            <a:r>
              <a:rPr lang="en-US" sz="2000" dirty="0" smtClean="0"/>
              <a:t>Ignore history </a:t>
            </a:r>
          </a:p>
          <a:p>
            <a:pPr lvl="1"/>
            <a:r>
              <a:rPr lang="en-US" sz="2000" dirty="0" smtClean="0"/>
              <a:t>If then rule </a:t>
            </a:r>
          </a:p>
          <a:p>
            <a:pPr lvl="1"/>
            <a:r>
              <a:rPr lang="en-US" sz="2000" dirty="0" smtClean="0"/>
              <a:t>Full observable environments</a:t>
            </a:r>
          </a:p>
          <a:p>
            <a:pPr lvl="1"/>
            <a:r>
              <a:rPr lang="en-US" sz="2000" dirty="0" smtClean="0"/>
              <a:t>Example:  AC switch on when temp &gt;45</a:t>
            </a:r>
          </a:p>
          <a:p>
            <a:pPr>
              <a:buNone/>
            </a:pPr>
            <a:endParaRPr lang="en-US" sz="2000" dirty="0" smtClean="0"/>
          </a:p>
          <a:p>
            <a:pPr lvl="2"/>
            <a:endParaRPr lang="en-US" sz="1600" dirty="0" smtClean="0"/>
          </a:p>
        </p:txBody>
      </p:sp>
      <p:sp>
        <p:nvSpPr>
          <p:cNvPr id="2" name="Title 1"/>
          <p:cNvSpPr>
            <a:spLocks noGrp="1"/>
          </p:cNvSpPr>
          <p:nvPr>
            <p:ph type="title"/>
          </p:nvPr>
        </p:nvSpPr>
        <p:spPr/>
        <p:txBody>
          <a:bodyPr/>
          <a:lstStyle/>
          <a:p>
            <a:r>
              <a:rPr lang="en-US" b="1" dirty="0" smtClean="0"/>
              <a:t>Agent Types</a:t>
            </a:r>
            <a:endParaRPr lang="en-US" b="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828800"/>
            <a:ext cx="7772400" cy="4114800"/>
          </a:xfrm>
        </p:spPr>
        <p:txBody>
          <a:bodyPr/>
          <a:lstStyle/>
          <a:p>
            <a:pPr>
              <a:buNone/>
            </a:pPr>
            <a:endParaRPr lang="en-US" sz="2800" dirty="0" smtClean="0"/>
          </a:p>
          <a:p>
            <a:r>
              <a:rPr lang="en-US" sz="2800" dirty="0" smtClean="0"/>
              <a:t> Model based reflex agent </a:t>
            </a:r>
          </a:p>
          <a:p>
            <a:pPr lvl="1"/>
            <a:r>
              <a:rPr lang="en-US" sz="2000" dirty="0" smtClean="0"/>
              <a:t> Knowledge base or history plus current  based  </a:t>
            </a:r>
            <a:r>
              <a:rPr lang="en-US" sz="2000" b="1" dirty="0" smtClean="0"/>
              <a:t> </a:t>
            </a:r>
          </a:p>
          <a:p>
            <a:pPr lvl="1"/>
            <a:r>
              <a:rPr lang="en-US" sz="2000" dirty="0" smtClean="0"/>
              <a:t>Partially observable environment </a:t>
            </a:r>
          </a:p>
          <a:p>
            <a:pPr lvl="1"/>
            <a:r>
              <a:rPr lang="en-US" sz="2000" dirty="0" smtClean="0"/>
              <a:t> what my action do</a:t>
            </a:r>
          </a:p>
          <a:p>
            <a:pPr lvl="1"/>
            <a:r>
              <a:rPr lang="en-US" sz="2000" dirty="0" smtClean="0"/>
              <a:t> condition action rule </a:t>
            </a:r>
          </a:p>
          <a:p>
            <a:pPr lvl="1"/>
            <a:r>
              <a:rPr lang="en-US" sz="2000" dirty="0" smtClean="0"/>
              <a:t>Stored the observation </a:t>
            </a:r>
          </a:p>
          <a:p>
            <a:pPr>
              <a:buNone/>
            </a:pPr>
            <a:endParaRPr lang="en-US" sz="2000" dirty="0" smtClean="0"/>
          </a:p>
          <a:p>
            <a:pPr lvl="2"/>
            <a:endParaRPr lang="en-US" sz="1600" dirty="0" smtClean="0"/>
          </a:p>
        </p:txBody>
      </p:sp>
      <p:sp>
        <p:nvSpPr>
          <p:cNvPr id="2" name="Title 1"/>
          <p:cNvSpPr>
            <a:spLocks noGrp="1"/>
          </p:cNvSpPr>
          <p:nvPr>
            <p:ph type="title"/>
          </p:nvPr>
        </p:nvSpPr>
        <p:spPr/>
        <p:txBody>
          <a:bodyPr/>
          <a:lstStyle/>
          <a:p>
            <a:r>
              <a:rPr lang="en-US" b="1" dirty="0" smtClean="0"/>
              <a:t>Agent Types</a:t>
            </a:r>
            <a:endParaRPr lang="en-US" b="1"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828800"/>
            <a:ext cx="7772400" cy="4114800"/>
          </a:xfrm>
        </p:spPr>
        <p:txBody>
          <a:bodyPr/>
          <a:lstStyle/>
          <a:p>
            <a:pPr>
              <a:buNone/>
            </a:pPr>
            <a:endParaRPr lang="en-US" sz="2800" dirty="0" smtClean="0"/>
          </a:p>
          <a:p>
            <a:r>
              <a:rPr lang="en-US" sz="2800" dirty="0" smtClean="0"/>
              <a:t> Goal based agent </a:t>
            </a:r>
          </a:p>
          <a:p>
            <a:pPr lvl="1"/>
            <a:r>
              <a:rPr lang="en-US" sz="2000" dirty="0" smtClean="0"/>
              <a:t> Expansion of model based reflex</a:t>
            </a:r>
            <a:r>
              <a:rPr lang="en-US" sz="2000" b="1" dirty="0" smtClean="0"/>
              <a:t> agent</a:t>
            </a:r>
          </a:p>
          <a:p>
            <a:pPr lvl="1"/>
            <a:r>
              <a:rPr lang="en-US" sz="2000" dirty="0" smtClean="0"/>
              <a:t>Partially observable environment </a:t>
            </a:r>
          </a:p>
          <a:p>
            <a:pPr lvl="1"/>
            <a:r>
              <a:rPr lang="en-US" sz="2000" dirty="0" smtClean="0"/>
              <a:t>Desirable situation (Goal)</a:t>
            </a:r>
          </a:p>
          <a:p>
            <a:pPr lvl="1"/>
            <a:r>
              <a:rPr lang="en-US" sz="2000" dirty="0" smtClean="0"/>
              <a:t> Supervised learning </a:t>
            </a:r>
          </a:p>
          <a:p>
            <a:pPr lvl="1"/>
            <a:r>
              <a:rPr lang="en-US" sz="2000" dirty="0" smtClean="0"/>
              <a:t> Search and planning </a:t>
            </a:r>
          </a:p>
          <a:p>
            <a:pPr lvl="1"/>
            <a:r>
              <a:rPr lang="en-US" sz="2000" dirty="0" smtClean="0"/>
              <a:t>Example : human </a:t>
            </a:r>
          </a:p>
          <a:p>
            <a:pPr>
              <a:buNone/>
            </a:pPr>
            <a:endParaRPr lang="en-US" sz="2000" dirty="0" smtClean="0"/>
          </a:p>
          <a:p>
            <a:pPr lvl="2"/>
            <a:endParaRPr lang="en-US" sz="1600" dirty="0" smtClean="0"/>
          </a:p>
        </p:txBody>
      </p:sp>
      <p:sp>
        <p:nvSpPr>
          <p:cNvPr id="2" name="Title 1"/>
          <p:cNvSpPr>
            <a:spLocks noGrp="1"/>
          </p:cNvSpPr>
          <p:nvPr>
            <p:ph type="title"/>
          </p:nvPr>
        </p:nvSpPr>
        <p:spPr/>
        <p:txBody>
          <a:bodyPr/>
          <a:lstStyle/>
          <a:p>
            <a:r>
              <a:rPr lang="en-US" b="1" dirty="0" smtClean="0"/>
              <a:t>Agent Types</a:t>
            </a:r>
            <a:endParaRPr lang="en-US" b="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p:txBody>
          <a:bodyPr/>
          <a:lstStyle/>
          <a:p>
            <a:r>
              <a:rPr lang="en-US" dirty="0"/>
              <a:t>Instructor: </a:t>
            </a:r>
            <a:r>
              <a:rPr lang="en-US" dirty="0" smtClean="0"/>
              <a:t>Dr. Mushtaq Hussain</a:t>
            </a:r>
          </a:p>
          <a:p>
            <a:r>
              <a:rPr lang="en-US" dirty="0" smtClean="0"/>
              <a:t>Email: hussain0048@shu.edu.cn</a:t>
            </a:r>
            <a:endParaRPr lang="en-US" dirty="0"/>
          </a:p>
          <a:p>
            <a:r>
              <a:rPr lang="en-US" dirty="0" smtClean="0"/>
              <a:t>Timing : </a:t>
            </a:r>
            <a:r>
              <a:rPr lang="en-US" dirty="0"/>
              <a:t>Monday, </a:t>
            </a:r>
            <a:r>
              <a:rPr lang="en-US" dirty="0" smtClean="0"/>
              <a:t>10:00-12:00</a:t>
            </a:r>
            <a:endParaRPr lang="en-US" dirty="0"/>
          </a:p>
          <a:p>
            <a:pPr lvl="1">
              <a:buNone/>
            </a:pPr>
            <a:r>
              <a:rPr lang="en-US" dirty="0" smtClean="0"/>
              <a:t>             : Wednesday, 10:00-12:00 </a:t>
            </a:r>
            <a:endParaRPr lang="en-US" dirty="0"/>
          </a:p>
          <a:p>
            <a:endParaRPr lang="en-US" dirty="0"/>
          </a:p>
          <a:p>
            <a:endParaRPr lang="en-US" dirty="0"/>
          </a:p>
          <a:p>
            <a:endParaRPr lang="en-US" dirty="0"/>
          </a:p>
          <a:p>
            <a:endParaRPr lang="en-US" dirty="0"/>
          </a:p>
        </p:txBody>
      </p:sp>
      <p:sp>
        <p:nvSpPr>
          <p:cNvPr id="3074" name="Rectangle 2"/>
          <p:cNvSpPr>
            <a:spLocks noGrp="1" noChangeArrowheads="1"/>
          </p:cNvSpPr>
          <p:nvPr>
            <p:ph type="title"/>
          </p:nvPr>
        </p:nvSpPr>
        <p:spPr/>
        <p:txBody>
          <a:bodyPr/>
          <a:lstStyle/>
          <a:p>
            <a:r>
              <a:rPr lang="en-US" dirty="0" smtClean="0"/>
              <a:t>Instructor and timing </a:t>
            </a:r>
            <a:r>
              <a:rPr lang="en-US" dirty="0"/>
              <a:t>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828800"/>
            <a:ext cx="7772400" cy="4114800"/>
          </a:xfrm>
        </p:spPr>
        <p:txBody>
          <a:bodyPr/>
          <a:lstStyle/>
          <a:p>
            <a:pPr>
              <a:buNone/>
            </a:pPr>
            <a:endParaRPr lang="en-US" sz="2800" dirty="0" smtClean="0"/>
          </a:p>
          <a:p>
            <a:r>
              <a:rPr lang="en-US" sz="2800" dirty="0" smtClean="0"/>
              <a:t> Utility Based Agents</a:t>
            </a:r>
          </a:p>
          <a:p>
            <a:pPr lvl="1"/>
            <a:r>
              <a:rPr lang="en-US" sz="2000" dirty="0" smtClean="0"/>
              <a:t> Expansion of model based reflex</a:t>
            </a:r>
            <a:r>
              <a:rPr lang="en-US" sz="2000" b="1" dirty="0" smtClean="0"/>
              <a:t> agent</a:t>
            </a:r>
          </a:p>
          <a:p>
            <a:pPr lvl="1"/>
            <a:r>
              <a:rPr lang="en-US" sz="2000" dirty="0" smtClean="0"/>
              <a:t>Utility not goal </a:t>
            </a:r>
          </a:p>
          <a:p>
            <a:pPr lvl="1"/>
            <a:r>
              <a:rPr lang="en-US" sz="2000" dirty="0" smtClean="0"/>
              <a:t>Desirable situation (Goal)</a:t>
            </a:r>
          </a:p>
          <a:p>
            <a:pPr lvl="1"/>
            <a:r>
              <a:rPr lang="en-US" sz="2000" dirty="0" smtClean="0"/>
              <a:t> Utility function </a:t>
            </a:r>
          </a:p>
          <a:p>
            <a:pPr lvl="1"/>
            <a:r>
              <a:rPr lang="en-US" sz="2000" dirty="0" smtClean="0"/>
              <a:t> Deal with happy and unhappy </a:t>
            </a:r>
          </a:p>
          <a:p>
            <a:pPr lvl="1"/>
            <a:r>
              <a:rPr lang="en-US" sz="2000" dirty="0" smtClean="0"/>
              <a:t>Example : GPS system in car </a:t>
            </a:r>
          </a:p>
          <a:p>
            <a:pPr>
              <a:buNone/>
            </a:pPr>
            <a:endParaRPr lang="en-US" sz="2000" dirty="0" smtClean="0"/>
          </a:p>
          <a:p>
            <a:pPr lvl="2"/>
            <a:endParaRPr lang="en-US" sz="1600" dirty="0" smtClean="0"/>
          </a:p>
        </p:txBody>
      </p:sp>
      <p:sp>
        <p:nvSpPr>
          <p:cNvPr id="2" name="Title 1"/>
          <p:cNvSpPr>
            <a:spLocks noGrp="1"/>
          </p:cNvSpPr>
          <p:nvPr>
            <p:ph type="title"/>
          </p:nvPr>
        </p:nvSpPr>
        <p:spPr/>
        <p:txBody>
          <a:bodyPr/>
          <a:lstStyle/>
          <a:p>
            <a:r>
              <a:rPr lang="en-US" b="1" dirty="0" smtClean="0"/>
              <a:t>Agent Types</a:t>
            </a:r>
            <a:endParaRPr lang="en-US" b="1"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828800"/>
            <a:ext cx="7772400" cy="4114800"/>
          </a:xfrm>
        </p:spPr>
        <p:txBody>
          <a:bodyPr/>
          <a:lstStyle/>
          <a:p>
            <a:pPr>
              <a:buNone/>
            </a:pPr>
            <a:endParaRPr lang="en-US" sz="2800" dirty="0" smtClean="0"/>
          </a:p>
          <a:p>
            <a:r>
              <a:rPr lang="en-US" sz="2800" dirty="0" smtClean="0"/>
              <a:t> </a:t>
            </a:r>
            <a:r>
              <a:rPr lang="en-US" sz="2800" dirty="0" smtClean="0"/>
              <a:t>Learning </a:t>
            </a:r>
            <a:r>
              <a:rPr lang="en-US" sz="2800" dirty="0" smtClean="0"/>
              <a:t>Agents</a:t>
            </a:r>
          </a:p>
          <a:p>
            <a:pPr lvl="1"/>
            <a:r>
              <a:rPr lang="en-US" sz="2000" dirty="0" smtClean="0"/>
              <a:t> </a:t>
            </a:r>
            <a:r>
              <a:rPr lang="en-US" sz="2000" dirty="0" smtClean="0"/>
              <a:t>Learn from past experience </a:t>
            </a:r>
            <a:endParaRPr lang="en-US" sz="2000" b="1" dirty="0" smtClean="0"/>
          </a:p>
          <a:p>
            <a:pPr lvl="1"/>
            <a:r>
              <a:rPr lang="en-US" sz="2000" dirty="0" smtClean="0"/>
              <a:t>Learning elements </a:t>
            </a:r>
            <a:endParaRPr lang="en-US" sz="2000" dirty="0" smtClean="0"/>
          </a:p>
          <a:p>
            <a:pPr lvl="1"/>
            <a:r>
              <a:rPr lang="en-US" sz="2000" dirty="0" smtClean="0"/>
              <a:t> </a:t>
            </a:r>
            <a:r>
              <a:rPr lang="en-US" sz="2000" dirty="0" smtClean="0"/>
              <a:t>Critic</a:t>
            </a:r>
            <a:endParaRPr lang="en-US" sz="2000" dirty="0" smtClean="0"/>
          </a:p>
          <a:p>
            <a:pPr lvl="1"/>
            <a:r>
              <a:rPr lang="en-US" sz="2000" dirty="0" smtClean="0"/>
              <a:t> </a:t>
            </a:r>
            <a:r>
              <a:rPr lang="en-US" sz="2000" dirty="0" smtClean="0"/>
              <a:t>Problem  Generator </a:t>
            </a:r>
            <a:endParaRPr lang="en-US" sz="2000" dirty="0" smtClean="0"/>
          </a:p>
          <a:p>
            <a:pPr lvl="2"/>
            <a:endParaRPr lang="en-US" sz="1600" dirty="0" smtClean="0"/>
          </a:p>
        </p:txBody>
      </p:sp>
      <p:sp>
        <p:nvSpPr>
          <p:cNvPr id="2" name="Title 1"/>
          <p:cNvSpPr>
            <a:spLocks noGrp="1"/>
          </p:cNvSpPr>
          <p:nvPr>
            <p:ph type="title"/>
          </p:nvPr>
        </p:nvSpPr>
        <p:spPr/>
        <p:txBody>
          <a:bodyPr/>
          <a:lstStyle/>
          <a:p>
            <a:r>
              <a:rPr lang="en-US" b="1" dirty="0" smtClean="0"/>
              <a:t>Agent Types</a:t>
            </a:r>
            <a:endParaRPr lang="en-US" b="1"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Search  Algorithms </a:t>
            </a:r>
          </a:p>
          <a:p>
            <a:r>
              <a:rPr lang="en-US" dirty="0" smtClean="0"/>
              <a:t>Uninformed Search Technique (UTS</a:t>
            </a:r>
          </a:p>
          <a:p>
            <a:pPr lvl="1"/>
            <a:r>
              <a:rPr lang="en-US" dirty="0" smtClean="0"/>
              <a:t>Breath </a:t>
            </a:r>
            <a:r>
              <a:rPr lang="en-US" dirty="0" smtClean="0"/>
              <a:t>first </a:t>
            </a:r>
            <a:r>
              <a:rPr lang="en-US" dirty="0" smtClean="0"/>
              <a:t>search</a:t>
            </a:r>
          </a:p>
          <a:p>
            <a:pPr lvl="1"/>
            <a:endParaRPr lang="en-US" dirty="0" smtClean="0"/>
          </a:p>
          <a:p>
            <a:endParaRPr lang="en-US" dirty="0" smtClean="0"/>
          </a:p>
          <a:p>
            <a:pPr lvl="1">
              <a:buNone/>
            </a:pPr>
            <a:endParaRPr lang="en-US" dirty="0"/>
          </a:p>
        </p:txBody>
      </p:sp>
      <p:sp>
        <p:nvSpPr>
          <p:cNvPr id="2" name="Title 1"/>
          <p:cNvSpPr>
            <a:spLocks noGrp="1"/>
          </p:cNvSpPr>
          <p:nvPr>
            <p:ph type="title"/>
          </p:nvPr>
        </p:nvSpPr>
        <p:spPr/>
        <p:txBody>
          <a:bodyPr/>
          <a:lstStyle/>
          <a:p>
            <a:r>
              <a:rPr lang="en-US" dirty="0" smtClean="0"/>
              <a:t>Lecture #4</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2800" dirty="0" smtClean="0"/>
              <a:t>Rational agent or  Problem solving agent Goal based agent</a:t>
            </a:r>
          </a:p>
          <a:p>
            <a:r>
              <a:rPr lang="en-US" sz="2800" dirty="0" smtClean="0"/>
              <a:t>Step by steps procedure to solve search problem in a give search space </a:t>
            </a:r>
          </a:p>
          <a:p>
            <a:r>
              <a:rPr lang="en-US" sz="2800" dirty="0" smtClean="0"/>
              <a:t>Search space </a:t>
            </a:r>
          </a:p>
          <a:p>
            <a:r>
              <a:rPr lang="en-US" sz="2800" dirty="0" smtClean="0"/>
              <a:t>Start state</a:t>
            </a:r>
          </a:p>
          <a:p>
            <a:r>
              <a:rPr lang="en-US" sz="2800" dirty="0" smtClean="0"/>
              <a:t>Goal state</a:t>
            </a:r>
          </a:p>
          <a:p>
            <a:r>
              <a:rPr lang="en-US" sz="2800" dirty="0" smtClean="0"/>
              <a:t>Search tree </a:t>
            </a:r>
            <a:endParaRPr lang="en-US" sz="2800" dirty="0"/>
          </a:p>
        </p:txBody>
      </p:sp>
      <p:sp>
        <p:nvSpPr>
          <p:cNvPr id="2" name="Title 1"/>
          <p:cNvSpPr>
            <a:spLocks noGrp="1"/>
          </p:cNvSpPr>
          <p:nvPr>
            <p:ph type="title"/>
          </p:nvPr>
        </p:nvSpPr>
        <p:spPr/>
        <p:txBody>
          <a:bodyPr/>
          <a:lstStyle/>
          <a:p>
            <a:r>
              <a:rPr lang="en-US" dirty="0" smtClean="0"/>
              <a:t>Search Algorithms </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UST do not have additional information about state or search space other than how to traverse the tree</a:t>
            </a:r>
          </a:p>
          <a:p>
            <a:r>
              <a:rPr lang="en-US" dirty="0" smtClean="0"/>
              <a:t>Blind search </a:t>
            </a:r>
            <a:endParaRPr lang="en-US" dirty="0" smtClean="0"/>
          </a:p>
          <a:p>
            <a:r>
              <a:rPr lang="en-US" dirty="0" smtClean="0"/>
              <a:t>Brute-force </a:t>
            </a:r>
            <a:endParaRPr lang="en-US" dirty="0" smtClean="0"/>
          </a:p>
          <a:p>
            <a:r>
              <a:rPr lang="en-US" dirty="0" smtClean="0"/>
              <a:t>no domain specific knowledge</a:t>
            </a:r>
          </a:p>
          <a:p>
            <a:pPr marL="342900" lvl="1" indent="-342900">
              <a:buFontTx/>
              <a:buChar char="•"/>
            </a:pPr>
            <a:r>
              <a:rPr lang="en-US" sz="2000" dirty="0" smtClean="0"/>
              <a:t>Example : A-&gt;B-&gt;</a:t>
            </a:r>
            <a:r>
              <a:rPr lang="en-US" sz="2000" dirty="0" smtClean="0"/>
              <a:t>Goal</a:t>
            </a:r>
          </a:p>
          <a:p>
            <a:pPr marL="342900" lvl="1" indent="-342900">
              <a:buFontTx/>
              <a:buChar char="•"/>
            </a:pPr>
            <a:r>
              <a:rPr lang="en-US" sz="2000" dirty="0" smtClean="0"/>
              <a:t>Informed search or  Heuristic </a:t>
            </a:r>
          </a:p>
          <a:p>
            <a:pPr marL="342900" lvl="1" indent="-342900">
              <a:buFontTx/>
              <a:buChar char="•"/>
            </a:pPr>
            <a:endParaRPr lang="en-US" sz="2000" dirty="0" smtClean="0"/>
          </a:p>
          <a:p>
            <a:endParaRPr lang="en-US" dirty="0"/>
          </a:p>
        </p:txBody>
      </p:sp>
      <p:sp>
        <p:nvSpPr>
          <p:cNvPr id="2" name="Title 1"/>
          <p:cNvSpPr>
            <a:spLocks noGrp="1"/>
          </p:cNvSpPr>
          <p:nvPr>
            <p:ph type="title"/>
          </p:nvPr>
        </p:nvSpPr>
        <p:spPr/>
        <p:txBody>
          <a:bodyPr/>
          <a:lstStyle/>
          <a:p>
            <a:r>
              <a:rPr lang="en-US" b="1" dirty="0" smtClean="0"/>
              <a:t>Uninformed Search Technique </a:t>
            </a:r>
            <a:endParaRPr lang="en-US" b="1"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2400" dirty="0" smtClean="0"/>
              <a:t>Uninformed search techniques (UST)</a:t>
            </a:r>
          </a:p>
          <a:p>
            <a:r>
              <a:rPr lang="en-US" sz="2000" dirty="0" smtClean="0"/>
              <a:t>FIFO (first in first out) Queue </a:t>
            </a:r>
          </a:p>
          <a:p>
            <a:r>
              <a:rPr lang="en-US" sz="2000" dirty="0" smtClean="0"/>
              <a:t>A                           </a:t>
            </a:r>
            <a:r>
              <a:rPr lang="en-US" sz="2000" b="1" dirty="0" smtClean="0"/>
              <a:t>IJKL</a:t>
            </a:r>
          </a:p>
          <a:p>
            <a:r>
              <a:rPr lang="en-US" sz="2000" b="1" dirty="0" smtClean="0"/>
              <a:t>BCD                      JKLM</a:t>
            </a:r>
          </a:p>
          <a:p>
            <a:r>
              <a:rPr lang="en-US" sz="2000" b="1" dirty="0" smtClean="0"/>
              <a:t>CDEF                    KLM</a:t>
            </a:r>
          </a:p>
          <a:p>
            <a:r>
              <a:rPr lang="en-US" sz="2000" b="1" dirty="0" smtClean="0"/>
              <a:t>DEFGH                 LMN</a:t>
            </a:r>
          </a:p>
          <a:p>
            <a:r>
              <a:rPr lang="en-US" sz="2000" b="1" dirty="0" smtClean="0"/>
              <a:t>EFGHI                   MN</a:t>
            </a:r>
          </a:p>
          <a:p>
            <a:r>
              <a:rPr lang="en-US" sz="2000" b="1" dirty="0" smtClean="0"/>
              <a:t>FGHIJK                 N    </a:t>
            </a:r>
          </a:p>
          <a:p>
            <a:r>
              <a:rPr lang="en-US" sz="2000" b="1" dirty="0" smtClean="0"/>
              <a:t>GHIJK</a:t>
            </a:r>
          </a:p>
          <a:p>
            <a:r>
              <a:rPr lang="en-US" sz="2000" b="1" dirty="0" smtClean="0"/>
              <a:t>HIJKL</a:t>
            </a:r>
            <a:endParaRPr lang="en-US" sz="2000" b="1" dirty="0"/>
          </a:p>
        </p:txBody>
      </p:sp>
      <p:sp>
        <p:nvSpPr>
          <p:cNvPr id="2" name="Title 1"/>
          <p:cNvSpPr>
            <a:spLocks noGrp="1"/>
          </p:cNvSpPr>
          <p:nvPr>
            <p:ph type="title"/>
          </p:nvPr>
        </p:nvSpPr>
        <p:spPr/>
        <p:txBody>
          <a:bodyPr/>
          <a:lstStyle/>
          <a:p>
            <a:r>
              <a:rPr lang="en-US" sz="3600" b="1" dirty="0" smtClean="0"/>
              <a:t>Breadth First Search (BFS)</a:t>
            </a:r>
            <a:endParaRPr lang="en-US" sz="3600" b="1" dirty="0"/>
          </a:p>
        </p:txBody>
      </p:sp>
      <p:sp>
        <p:nvSpPr>
          <p:cNvPr id="4" name="Oval 3"/>
          <p:cNvSpPr/>
          <p:nvPr/>
        </p:nvSpPr>
        <p:spPr bwMode="auto">
          <a:xfrm>
            <a:off x="6705600" y="2133600"/>
            <a:ext cx="533400" cy="4572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rPr>
              <a:t>A</a:t>
            </a:r>
          </a:p>
        </p:txBody>
      </p:sp>
      <p:sp>
        <p:nvSpPr>
          <p:cNvPr id="5" name="Oval 4"/>
          <p:cNvSpPr/>
          <p:nvPr/>
        </p:nvSpPr>
        <p:spPr bwMode="auto">
          <a:xfrm>
            <a:off x="6096000" y="2743200"/>
            <a:ext cx="533400" cy="4572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dirty="0" smtClean="0"/>
              <a:t>B</a:t>
            </a:r>
            <a:endParaRPr kumimoji="0" lang="en-US" sz="2400" b="0" i="0" u="none" strike="noStrike" cap="none" normalizeH="0" baseline="0" dirty="0" smtClean="0">
              <a:ln>
                <a:noFill/>
              </a:ln>
              <a:solidFill>
                <a:schemeClr val="tx1"/>
              </a:solidFill>
              <a:effectLst/>
              <a:latin typeface="Times New Roman" pitchFamily="18" charset="0"/>
            </a:endParaRPr>
          </a:p>
        </p:txBody>
      </p:sp>
      <p:sp>
        <p:nvSpPr>
          <p:cNvPr id="6" name="Oval 5"/>
          <p:cNvSpPr/>
          <p:nvPr/>
        </p:nvSpPr>
        <p:spPr bwMode="auto">
          <a:xfrm>
            <a:off x="6781800" y="2743200"/>
            <a:ext cx="533400" cy="4572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dirty="0" smtClean="0"/>
              <a:t>C</a:t>
            </a:r>
            <a:endParaRPr kumimoji="0" lang="en-US" sz="2400" b="0" i="0" u="none" strike="noStrike" cap="none" normalizeH="0" baseline="0" dirty="0" smtClean="0">
              <a:ln>
                <a:noFill/>
              </a:ln>
              <a:solidFill>
                <a:schemeClr val="tx1"/>
              </a:solidFill>
              <a:effectLst/>
              <a:latin typeface="Times New Roman" pitchFamily="18" charset="0"/>
            </a:endParaRPr>
          </a:p>
        </p:txBody>
      </p:sp>
      <p:sp>
        <p:nvSpPr>
          <p:cNvPr id="7" name="Oval 6"/>
          <p:cNvSpPr/>
          <p:nvPr/>
        </p:nvSpPr>
        <p:spPr bwMode="auto">
          <a:xfrm>
            <a:off x="7543800" y="2743200"/>
            <a:ext cx="533400" cy="4572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dirty="0" smtClean="0"/>
              <a:t>D</a:t>
            </a:r>
            <a:endParaRPr kumimoji="0" lang="en-US" sz="2400" b="0" i="0" u="none" strike="noStrike" cap="none" normalizeH="0" baseline="0" dirty="0" smtClean="0">
              <a:ln>
                <a:noFill/>
              </a:ln>
              <a:solidFill>
                <a:schemeClr val="tx1"/>
              </a:solidFill>
              <a:effectLst/>
              <a:latin typeface="Times New Roman" pitchFamily="18" charset="0"/>
            </a:endParaRPr>
          </a:p>
        </p:txBody>
      </p:sp>
      <p:cxnSp>
        <p:nvCxnSpPr>
          <p:cNvPr id="9" name="Straight Connector 8"/>
          <p:cNvCxnSpPr>
            <a:stCxn id="4" idx="2"/>
            <a:endCxn id="5" idx="0"/>
          </p:cNvCxnSpPr>
          <p:nvPr/>
        </p:nvCxnSpPr>
        <p:spPr bwMode="auto">
          <a:xfrm flipH="1">
            <a:off x="6362700" y="2362200"/>
            <a:ext cx="342900" cy="38100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1" name="Straight Connector 10"/>
          <p:cNvCxnSpPr>
            <a:stCxn id="4" idx="4"/>
            <a:endCxn id="6" idx="0"/>
          </p:cNvCxnSpPr>
          <p:nvPr/>
        </p:nvCxnSpPr>
        <p:spPr bwMode="auto">
          <a:xfrm>
            <a:off x="6972300" y="2590800"/>
            <a:ext cx="76200" cy="15240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3" name="Straight Connector 12"/>
          <p:cNvCxnSpPr>
            <a:stCxn id="4" idx="6"/>
            <a:endCxn id="7" idx="1"/>
          </p:cNvCxnSpPr>
          <p:nvPr/>
        </p:nvCxnSpPr>
        <p:spPr bwMode="auto">
          <a:xfrm>
            <a:off x="7239000" y="2362200"/>
            <a:ext cx="382915" cy="447955"/>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14" name="Oval 13"/>
          <p:cNvSpPr/>
          <p:nvPr/>
        </p:nvSpPr>
        <p:spPr bwMode="auto">
          <a:xfrm>
            <a:off x="5410200" y="3352800"/>
            <a:ext cx="533400" cy="4572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dirty="0" smtClean="0"/>
              <a:t>E</a:t>
            </a:r>
            <a:endParaRPr kumimoji="0" lang="en-US" sz="2400" b="0" i="0" u="none" strike="noStrike" cap="none" normalizeH="0" baseline="0" dirty="0" smtClean="0">
              <a:ln>
                <a:noFill/>
              </a:ln>
              <a:solidFill>
                <a:schemeClr val="tx1"/>
              </a:solidFill>
              <a:effectLst/>
              <a:latin typeface="Times New Roman" pitchFamily="18" charset="0"/>
            </a:endParaRPr>
          </a:p>
        </p:txBody>
      </p:sp>
      <p:sp>
        <p:nvSpPr>
          <p:cNvPr id="15" name="Oval 14"/>
          <p:cNvSpPr/>
          <p:nvPr/>
        </p:nvSpPr>
        <p:spPr bwMode="auto">
          <a:xfrm>
            <a:off x="6096000" y="3352800"/>
            <a:ext cx="533400" cy="4572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dirty="0" smtClean="0"/>
              <a:t>F</a:t>
            </a:r>
            <a:endParaRPr kumimoji="0" lang="en-US" sz="2400" b="0" i="0" u="none" strike="noStrike" cap="none" normalizeH="0" baseline="0" dirty="0" smtClean="0">
              <a:ln>
                <a:noFill/>
              </a:ln>
              <a:solidFill>
                <a:schemeClr val="tx1"/>
              </a:solidFill>
              <a:effectLst/>
              <a:latin typeface="Times New Roman" pitchFamily="18" charset="0"/>
            </a:endParaRPr>
          </a:p>
        </p:txBody>
      </p:sp>
      <p:cxnSp>
        <p:nvCxnSpPr>
          <p:cNvPr id="17" name="Straight Connector 16"/>
          <p:cNvCxnSpPr>
            <a:stCxn id="5" idx="3"/>
            <a:endCxn id="14" idx="7"/>
          </p:cNvCxnSpPr>
          <p:nvPr/>
        </p:nvCxnSpPr>
        <p:spPr bwMode="auto">
          <a:xfrm flipH="1">
            <a:off x="5865485" y="3133445"/>
            <a:ext cx="308630" cy="28631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9" name="Straight Connector 18"/>
          <p:cNvCxnSpPr>
            <a:stCxn id="5" idx="5"/>
            <a:endCxn id="15" idx="0"/>
          </p:cNvCxnSpPr>
          <p:nvPr/>
        </p:nvCxnSpPr>
        <p:spPr bwMode="auto">
          <a:xfrm flipH="1">
            <a:off x="6362700" y="3133445"/>
            <a:ext cx="188585" cy="219355"/>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20" name="Oval 19"/>
          <p:cNvSpPr/>
          <p:nvPr/>
        </p:nvSpPr>
        <p:spPr bwMode="auto">
          <a:xfrm>
            <a:off x="6705600" y="3352800"/>
            <a:ext cx="533400" cy="4572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dirty="0" smtClean="0"/>
              <a:t>G</a:t>
            </a:r>
            <a:endParaRPr kumimoji="0" lang="en-US" sz="2400" b="0" i="0" u="none" strike="noStrike" cap="none" normalizeH="0" baseline="0" dirty="0" smtClean="0">
              <a:ln>
                <a:noFill/>
              </a:ln>
              <a:solidFill>
                <a:schemeClr val="tx1"/>
              </a:solidFill>
              <a:effectLst/>
              <a:latin typeface="Times New Roman" pitchFamily="18" charset="0"/>
            </a:endParaRPr>
          </a:p>
        </p:txBody>
      </p:sp>
      <p:sp>
        <p:nvSpPr>
          <p:cNvPr id="22" name="Oval 21"/>
          <p:cNvSpPr/>
          <p:nvPr/>
        </p:nvSpPr>
        <p:spPr bwMode="auto">
          <a:xfrm>
            <a:off x="7315200" y="3352800"/>
            <a:ext cx="533400" cy="4572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dirty="0" smtClean="0"/>
              <a:t>H</a:t>
            </a:r>
            <a:endParaRPr kumimoji="0" lang="en-US" sz="2400" b="0" i="0" u="none" strike="noStrike" cap="none" normalizeH="0" baseline="0" dirty="0" smtClean="0">
              <a:ln>
                <a:noFill/>
              </a:ln>
              <a:solidFill>
                <a:schemeClr val="tx1"/>
              </a:solidFill>
              <a:effectLst/>
              <a:latin typeface="Times New Roman" pitchFamily="18" charset="0"/>
            </a:endParaRPr>
          </a:p>
        </p:txBody>
      </p:sp>
      <p:cxnSp>
        <p:nvCxnSpPr>
          <p:cNvPr id="24" name="Straight Connector 23"/>
          <p:cNvCxnSpPr>
            <a:stCxn id="6" idx="4"/>
            <a:endCxn id="20" idx="0"/>
          </p:cNvCxnSpPr>
          <p:nvPr/>
        </p:nvCxnSpPr>
        <p:spPr bwMode="auto">
          <a:xfrm flipH="1">
            <a:off x="6972300" y="3200400"/>
            <a:ext cx="76200" cy="15240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6" name="Straight Connector 25"/>
          <p:cNvCxnSpPr>
            <a:stCxn id="6" idx="5"/>
            <a:endCxn id="22" idx="1"/>
          </p:cNvCxnSpPr>
          <p:nvPr/>
        </p:nvCxnSpPr>
        <p:spPr bwMode="auto">
          <a:xfrm>
            <a:off x="7237085" y="3133445"/>
            <a:ext cx="156230" cy="28631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31" name="Oval 30"/>
          <p:cNvSpPr/>
          <p:nvPr/>
        </p:nvSpPr>
        <p:spPr bwMode="auto">
          <a:xfrm>
            <a:off x="7924800" y="3352800"/>
            <a:ext cx="533400" cy="4572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dirty="0" smtClean="0"/>
              <a:t>I</a:t>
            </a:r>
            <a:endParaRPr kumimoji="0" lang="en-US" sz="2400" b="0" i="0" u="none" strike="noStrike" cap="none" normalizeH="0" baseline="0" dirty="0" smtClean="0">
              <a:ln>
                <a:noFill/>
              </a:ln>
              <a:solidFill>
                <a:schemeClr val="tx1"/>
              </a:solidFill>
              <a:effectLst/>
              <a:latin typeface="Times New Roman" pitchFamily="18" charset="0"/>
            </a:endParaRPr>
          </a:p>
        </p:txBody>
      </p:sp>
      <p:cxnSp>
        <p:nvCxnSpPr>
          <p:cNvPr id="33" name="Straight Connector 32"/>
          <p:cNvCxnSpPr>
            <a:stCxn id="7" idx="5"/>
            <a:endCxn id="31" idx="0"/>
          </p:cNvCxnSpPr>
          <p:nvPr/>
        </p:nvCxnSpPr>
        <p:spPr bwMode="auto">
          <a:xfrm>
            <a:off x="7999085" y="3133445"/>
            <a:ext cx="192415" cy="219355"/>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34" name="Oval 33"/>
          <p:cNvSpPr/>
          <p:nvPr/>
        </p:nvSpPr>
        <p:spPr bwMode="auto">
          <a:xfrm>
            <a:off x="4724400" y="4038600"/>
            <a:ext cx="533400" cy="4572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dirty="0" smtClean="0"/>
              <a:t>J</a:t>
            </a:r>
            <a:endParaRPr kumimoji="0" lang="en-US" sz="2400" b="0" i="0" u="none" strike="noStrike" cap="none" normalizeH="0" baseline="0" dirty="0" smtClean="0">
              <a:ln>
                <a:noFill/>
              </a:ln>
              <a:solidFill>
                <a:schemeClr val="tx1"/>
              </a:solidFill>
              <a:effectLst/>
              <a:latin typeface="Times New Roman" pitchFamily="18" charset="0"/>
            </a:endParaRPr>
          </a:p>
        </p:txBody>
      </p:sp>
      <p:sp>
        <p:nvSpPr>
          <p:cNvPr id="35" name="Oval 34"/>
          <p:cNvSpPr/>
          <p:nvPr/>
        </p:nvSpPr>
        <p:spPr bwMode="auto">
          <a:xfrm>
            <a:off x="5410200" y="4038600"/>
            <a:ext cx="533400" cy="4572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dirty="0" smtClean="0"/>
              <a:t>K</a:t>
            </a:r>
            <a:endParaRPr kumimoji="0" lang="en-US" sz="2400" b="0" i="0" u="none" strike="noStrike" cap="none" normalizeH="0" baseline="0" dirty="0" smtClean="0">
              <a:ln>
                <a:noFill/>
              </a:ln>
              <a:solidFill>
                <a:schemeClr val="tx1"/>
              </a:solidFill>
              <a:effectLst/>
              <a:latin typeface="Times New Roman" pitchFamily="18" charset="0"/>
            </a:endParaRPr>
          </a:p>
        </p:txBody>
      </p:sp>
      <p:cxnSp>
        <p:nvCxnSpPr>
          <p:cNvPr id="37" name="Straight Connector 36"/>
          <p:cNvCxnSpPr>
            <a:stCxn id="14" idx="2"/>
            <a:endCxn id="34" idx="0"/>
          </p:cNvCxnSpPr>
          <p:nvPr/>
        </p:nvCxnSpPr>
        <p:spPr bwMode="auto">
          <a:xfrm flipH="1">
            <a:off x="4991100" y="3581400"/>
            <a:ext cx="419100" cy="45720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39" name="Straight Connector 38"/>
          <p:cNvCxnSpPr>
            <a:stCxn id="14" idx="4"/>
            <a:endCxn id="35" idx="0"/>
          </p:cNvCxnSpPr>
          <p:nvPr/>
        </p:nvCxnSpPr>
        <p:spPr bwMode="auto">
          <a:xfrm>
            <a:off x="5676900" y="3810000"/>
            <a:ext cx="0" cy="22860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40" name="Oval 39"/>
          <p:cNvSpPr/>
          <p:nvPr/>
        </p:nvSpPr>
        <p:spPr bwMode="auto">
          <a:xfrm>
            <a:off x="6248400" y="4038600"/>
            <a:ext cx="533400" cy="4572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dirty="0" smtClean="0"/>
              <a:t>L</a:t>
            </a:r>
            <a:endParaRPr kumimoji="0" lang="en-US" sz="2400" b="0" i="0" u="none" strike="noStrike" cap="none" normalizeH="0" baseline="0" dirty="0" smtClean="0">
              <a:ln>
                <a:noFill/>
              </a:ln>
              <a:solidFill>
                <a:schemeClr val="tx1"/>
              </a:solidFill>
              <a:effectLst/>
              <a:latin typeface="Times New Roman" pitchFamily="18" charset="0"/>
            </a:endParaRPr>
          </a:p>
        </p:txBody>
      </p:sp>
      <p:cxnSp>
        <p:nvCxnSpPr>
          <p:cNvPr id="42" name="Straight Connector 41"/>
          <p:cNvCxnSpPr>
            <a:stCxn id="20" idx="4"/>
            <a:endCxn id="40" idx="7"/>
          </p:cNvCxnSpPr>
          <p:nvPr/>
        </p:nvCxnSpPr>
        <p:spPr bwMode="auto">
          <a:xfrm flipH="1">
            <a:off x="6703685" y="3810000"/>
            <a:ext cx="268615" cy="295555"/>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43" name="Oval 42"/>
          <p:cNvSpPr/>
          <p:nvPr/>
        </p:nvSpPr>
        <p:spPr bwMode="auto">
          <a:xfrm>
            <a:off x="7162800" y="4114800"/>
            <a:ext cx="533400" cy="4572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dirty="0" smtClean="0"/>
              <a:t>M</a:t>
            </a:r>
            <a:endParaRPr kumimoji="0" lang="en-US" sz="2400" b="0" i="0" u="none" strike="noStrike" cap="none" normalizeH="0" baseline="0" dirty="0" smtClean="0">
              <a:ln>
                <a:noFill/>
              </a:ln>
              <a:solidFill>
                <a:schemeClr val="tx1"/>
              </a:solidFill>
              <a:effectLst/>
              <a:latin typeface="Times New Roman" pitchFamily="18" charset="0"/>
            </a:endParaRPr>
          </a:p>
        </p:txBody>
      </p:sp>
      <p:cxnSp>
        <p:nvCxnSpPr>
          <p:cNvPr id="45" name="Straight Connector 44"/>
          <p:cNvCxnSpPr>
            <a:stCxn id="31" idx="4"/>
            <a:endCxn id="43" idx="7"/>
          </p:cNvCxnSpPr>
          <p:nvPr/>
        </p:nvCxnSpPr>
        <p:spPr bwMode="auto">
          <a:xfrm flipH="1">
            <a:off x="7618085" y="3810000"/>
            <a:ext cx="573415" cy="371755"/>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29" name="Oval 28"/>
          <p:cNvSpPr/>
          <p:nvPr/>
        </p:nvSpPr>
        <p:spPr bwMode="auto">
          <a:xfrm>
            <a:off x="5029200" y="4800600"/>
            <a:ext cx="533400" cy="4572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dirty="0" smtClean="0"/>
              <a:t>N</a:t>
            </a:r>
            <a:endParaRPr kumimoji="0" lang="en-US" sz="2400" b="0" i="0" u="none" strike="noStrike" cap="none" normalizeH="0" baseline="0" dirty="0" smtClean="0">
              <a:ln>
                <a:noFill/>
              </a:ln>
              <a:solidFill>
                <a:schemeClr val="tx1"/>
              </a:solidFill>
              <a:effectLst/>
              <a:latin typeface="Times New Roman" pitchFamily="18" charset="0"/>
            </a:endParaRPr>
          </a:p>
        </p:txBody>
      </p:sp>
      <p:cxnSp>
        <p:nvCxnSpPr>
          <p:cNvPr id="41" name="Straight Connector 40"/>
          <p:cNvCxnSpPr>
            <a:stCxn id="35" idx="4"/>
          </p:cNvCxnSpPr>
          <p:nvPr/>
        </p:nvCxnSpPr>
        <p:spPr bwMode="auto">
          <a:xfrm flipH="1">
            <a:off x="5410200" y="4495800"/>
            <a:ext cx="266700" cy="45720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2400" dirty="0" smtClean="0"/>
              <a:t>Knowledge – Shallowest node</a:t>
            </a:r>
          </a:p>
          <a:p>
            <a:pPr lvl="2"/>
            <a:r>
              <a:rPr lang="en-US" sz="1600" dirty="0" smtClean="0"/>
              <a:t>Nearest nodes instead of depth </a:t>
            </a:r>
          </a:p>
          <a:p>
            <a:r>
              <a:rPr lang="en-US" sz="2400" dirty="0" smtClean="0"/>
              <a:t>Level search technique </a:t>
            </a:r>
          </a:p>
          <a:p>
            <a:r>
              <a:rPr lang="en-US" sz="2400" dirty="0" smtClean="0"/>
              <a:t>Complete </a:t>
            </a:r>
          </a:p>
          <a:p>
            <a:r>
              <a:rPr lang="en-US" sz="2400" dirty="0" smtClean="0"/>
              <a:t>For example we search G </a:t>
            </a:r>
          </a:p>
          <a:p>
            <a:pPr>
              <a:buNone/>
            </a:pPr>
            <a:r>
              <a:rPr lang="en-US" sz="2400" dirty="0" smtClean="0"/>
              <a:t>      element (Goal statement)</a:t>
            </a:r>
          </a:p>
          <a:p>
            <a:pPr lvl="1"/>
            <a:r>
              <a:rPr lang="en-US" sz="2000" dirty="0" smtClean="0"/>
              <a:t>ACG(only take parents)</a:t>
            </a:r>
          </a:p>
          <a:p>
            <a:r>
              <a:rPr lang="en-US" sz="2400" dirty="0" smtClean="0"/>
              <a:t>Optimal (shortest path) </a:t>
            </a:r>
            <a:endParaRPr lang="en-US" sz="2000" dirty="0" smtClean="0"/>
          </a:p>
          <a:p>
            <a:r>
              <a:rPr lang="en-US" sz="2000" dirty="0" smtClean="0"/>
              <a:t>Time complexity = O(</a:t>
            </a:r>
            <a:r>
              <a:rPr lang="en-US" sz="2000" dirty="0" err="1" smtClean="0"/>
              <a:t>b^d</a:t>
            </a:r>
            <a:r>
              <a:rPr lang="en-US" sz="2000" dirty="0" smtClean="0"/>
              <a:t>)  b(branch factor ) d(depth )</a:t>
            </a:r>
          </a:p>
          <a:p>
            <a:r>
              <a:rPr lang="en-US" sz="2000" dirty="0" smtClean="0"/>
              <a:t>G= 3^2=9</a:t>
            </a:r>
            <a:endParaRPr lang="en-US" sz="2400" dirty="0" smtClean="0"/>
          </a:p>
        </p:txBody>
      </p:sp>
      <p:sp>
        <p:nvSpPr>
          <p:cNvPr id="2" name="Title 1"/>
          <p:cNvSpPr>
            <a:spLocks noGrp="1"/>
          </p:cNvSpPr>
          <p:nvPr>
            <p:ph type="title"/>
          </p:nvPr>
        </p:nvSpPr>
        <p:spPr/>
        <p:txBody>
          <a:bodyPr/>
          <a:lstStyle/>
          <a:p>
            <a:r>
              <a:rPr lang="en-US" sz="3600" b="1" dirty="0" smtClean="0"/>
              <a:t>Breadth First Search (BFS)</a:t>
            </a:r>
            <a:endParaRPr lang="en-US" sz="3600" b="1" dirty="0"/>
          </a:p>
        </p:txBody>
      </p:sp>
      <p:sp>
        <p:nvSpPr>
          <p:cNvPr id="4" name="Oval 3"/>
          <p:cNvSpPr/>
          <p:nvPr/>
        </p:nvSpPr>
        <p:spPr bwMode="auto">
          <a:xfrm>
            <a:off x="6705600" y="2133600"/>
            <a:ext cx="533400" cy="4572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rPr>
              <a:t>A</a:t>
            </a:r>
          </a:p>
        </p:txBody>
      </p:sp>
      <p:sp>
        <p:nvSpPr>
          <p:cNvPr id="5" name="Oval 4"/>
          <p:cNvSpPr/>
          <p:nvPr/>
        </p:nvSpPr>
        <p:spPr bwMode="auto">
          <a:xfrm>
            <a:off x="6096000" y="2743200"/>
            <a:ext cx="533400" cy="4572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dirty="0" smtClean="0"/>
              <a:t>B</a:t>
            </a:r>
            <a:endParaRPr kumimoji="0" lang="en-US" sz="2400" b="0" i="0" u="none" strike="noStrike" cap="none" normalizeH="0" baseline="0" dirty="0" smtClean="0">
              <a:ln>
                <a:noFill/>
              </a:ln>
              <a:solidFill>
                <a:schemeClr val="tx1"/>
              </a:solidFill>
              <a:effectLst/>
              <a:latin typeface="Times New Roman" pitchFamily="18" charset="0"/>
            </a:endParaRPr>
          </a:p>
        </p:txBody>
      </p:sp>
      <p:sp>
        <p:nvSpPr>
          <p:cNvPr id="6" name="Oval 5"/>
          <p:cNvSpPr/>
          <p:nvPr/>
        </p:nvSpPr>
        <p:spPr bwMode="auto">
          <a:xfrm>
            <a:off x="6781800" y="2743200"/>
            <a:ext cx="533400" cy="4572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dirty="0" smtClean="0"/>
              <a:t>C</a:t>
            </a:r>
            <a:endParaRPr kumimoji="0" lang="en-US" sz="2400" b="0" i="0" u="none" strike="noStrike" cap="none" normalizeH="0" baseline="0" dirty="0" smtClean="0">
              <a:ln>
                <a:noFill/>
              </a:ln>
              <a:solidFill>
                <a:schemeClr val="tx1"/>
              </a:solidFill>
              <a:effectLst/>
              <a:latin typeface="Times New Roman" pitchFamily="18" charset="0"/>
            </a:endParaRPr>
          </a:p>
        </p:txBody>
      </p:sp>
      <p:sp>
        <p:nvSpPr>
          <p:cNvPr id="7" name="Oval 6"/>
          <p:cNvSpPr/>
          <p:nvPr/>
        </p:nvSpPr>
        <p:spPr bwMode="auto">
          <a:xfrm>
            <a:off x="7543800" y="2743200"/>
            <a:ext cx="533400" cy="4572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dirty="0" smtClean="0"/>
              <a:t>D</a:t>
            </a:r>
            <a:endParaRPr kumimoji="0" lang="en-US" sz="2400" b="0" i="0" u="none" strike="noStrike" cap="none" normalizeH="0" baseline="0" dirty="0" smtClean="0">
              <a:ln>
                <a:noFill/>
              </a:ln>
              <a:solidFill>
                <a:schemeClr val="tx1"/>
              </a:solidFill>
              <a:effectLst/>
              <a:latin typeface="Times New Roman" pitchFamily="18" charset="0"/>
            </a:endParaRPr>
          </a:p>
        </p:txBody>
      </p:sp>
      <p:cxnSp>
        <p:nvCxnSpPr>
          <p:cNvPr id="9" name="Straight Connector 8"/>
          <p:cNvCxnSpPr>
            <a:stCxn id="4" idx="2"/>
            <a:endCxn id="5" idx="0"/>
          </p:cNvCxnSpPr>
          <p:nvPr/>
        </p:nvCxnSpPr>
        <p:spPr bwMode="auto">
          <a:xfrm flipH="1">
            <a:off x="6362700" y="2362200"/>
            <a:ext cx="342900" cy="38100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1" name="Straight Connector 10"/>
          <p:cNvCxnSpPr>
            <a:stCxn id="4" idx="4"/>
            <a:endCxn id="6" idx="0"/>
          </p:cNvCxnSpPr>
          <p:nvPr/>
        </p:nvCxnSpPr>
        <p:spPr bwMode="auto">
          <a:xfrm>
            <a:off x="6972300" y="2590800"/>
            <a:ext cx="76200" cy="15240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3" name="Straight Connector 12"/>
          <p:cNvCxnSpPr>
            <a:stCxn id="4" idx="6"/>
            <a:endCxn id="7" idx="1"/>
          </p:cNvCxnSpPr>
          <p:nvPr/>
        </p:nvCxnSpPr>
        <p:spPr bwMode="auto">
          <a:xfrm>
            <a:off x="7239000" y="2362200"/>
            <a:ext cx="382915" cy="447955"/>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14" name="Oval 13"/>
          <p:cNvSpPr/>
          <p:nvPr/>
        </p:nvSpPr>
        <p:spPr bwMode="auto">
          <a:xfrm>
            <a:off x="5410200" y="3352800"/>
            <a:ext cx="533400" cy="4572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dirty="0" smtClean="0"/>
              <a:t>E</a:t>
            </a:r>
            <a:endParaRPr kumimoji="0" lang="en-US" sz="2400" b="0" i="0" u="none" strike="noStrike" cap="none" normalizeH="0" baseline="0" dirty="0" smtClean="0">
              <a:ln>
                <a:noFill/>
              </a:ln>
              <a:solidFill>
                <a:schemeClr val="tx1"/>
              </a:solidFill>
              <a:effectLst/>
              <a:latin typeface="Times New Roman" pitchFamily="18" charset="0"/>
            </a:endParaRPr>
          </a:p>
        </p:txBody>
      </p:sp>
      <p:sp>
        <p:nvSpPr>
          <p:cNvPr id="15" name="Oval 14"/>
          <p:cNvSpPr/>
          <p:nvPr/>
        </p:nvSpPr>
        <p:spPr bwMode="auto">
          <a:xfrm>
            <a:off x="6096000" y="3352800"/>
            <a:ext cx="533400" cy="4572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dirty="0" smtClean="0"/>
              <a:t>F</a:t>
            </a:r>
            <a:endParaRPr kumimoji="0" lang="en-US" sz="2400" b="0" i="0" u="none" strike="noStrike" cap="none" normalizeH="0" baseline="0" dirty="0" smtClean="0">
              <a:ln>
                <a:noFill/>
              </a:ln>
              <a:solidFill>
                <a:schemeClr val="tx1"/>
              </a:solidFill>
              <a:effectLst/>
              <a:latin typeface="Times New Roman" pitchFamily="18" charset="0"/>
            </a:endParaRPr>
          </a:p>
        </p:txBody>
      </p:sp>
      <p:cxnSp>
        <p:nvCxnSpPr>
          <p:cNvPr id="17" name="Straight Connector 16"/>
          <p:cNvCxnSpPr>
            <a:stCxn id="5" idx="3"/>
            <a:endCxn id="14" idx="7"/>
          </p:cNvCxnSpPr>
          <p:nvPr/>
        </p:nvCxnSpPr>
        <p:spPr bwMode="auto">
          <a:xfrm flipH="1">
            <a:off x="5865485" y="3133445"/>
            <a:ext cx="308630" cy="28631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9" name="Straight Connector 18"/>
          <p:cNvCxnSpPr>
            <a:stCxn id="5" idx="5"/>
            <a:endCxn id="15" idx="0"/>
          </p:cNvCxnSpPr>
          <p:nvPr/>
        </p:nvCxnSpPr>
        <p:spPr bwMode="auto">
          <a:xfrm flipH="1">
            <a:off x="6362700" y="3133445"/>
            <a:ext cx="188585" cy="219355"/>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20" name="Oval 19"/>
          <p:cNvSpPr/>
          <p:nvPr/>
        </p:nvSpPr>
        <p:spPr bwMode="auto">
          <a:xfrm>
            <a:off x="6705600" y="3352800"/>
            <a:ext cx="533400" cy="4572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dirty="0" smtClean="0"/>
              <a:t>G</a:t>
            </a:r>
            <a:endParaRPr kumimoji="0" lang="en-US" sz="2400" b="0" i="0" u="none" strike="noStrike" cap="none" normalizeH="0" baseline="0" dirty="0" smtClean="0">
              <a:ln>
                <a:noFill/>
              </a:ln>
              <a:solidFill>
                <a:schemeClr val="tx1"/>
              </a:solidFill>
              <a:effectLst/>
              <a:latin typeface="Times New Roman" pitchFamily="18" charset="0"/>
            </a:endParaRPr>
          </a:p>
        </p:txBody>
      </p:sp>
      <p:sp>
        <p:nvSpPr>
          <p:cNvPr id="22" name="Oval 21"/>
          <p:cNvSpPr/>
          <p:nvPr/>
        </p:nvSpPr>
        <p:spPr bwMode="auto">
          <a:xfrm>
            <a:off x="7315200" y="3352800"/>
            <a:ext cx="533400" cy="4572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dirty="0" smtClean="0"/>
              <a:t>H</a:t>
            </a:r>
            <a:endParaRPr kumimoji="0" lang="en-US" sz="2400" b="0" i="0" u="none" strike="noStrike" cap="none" normalizeH="0" baseline="0" dirty="0" smtClean="0">
              <a:ln>
                <a:noFill/>
              </a:ln>
              <a:solidFill>
                <a:schemeClr val="tx1"/>
              </a:solidFill>
              <a:effectLst/>
              <a:latin typeface="Times New Roman" pitchFamily="18" charset="0"/>
            </a:endParaRPr>
          </a:p>
        </p:txBody>
      </p:sp>
      <p:cxnSp>
        <p:nvCxnSpPr>
          <p:cNvPr id="24" name="Straight Connector 23"/>
          <p:cNvCxnSpPr>
            <a:stCxn id="6" idx="4"/>
            <a:endCxn id="20" idx="0"/>
          </p:cNvCxnSpPr>
          <p:nvPr/>
        </p:nvCxnSpPr>
        <p:spPr bwMode="auto">
          <a:xfrm flipH="1">
            <a:off x="6972300" y="3200400"/>
            <a:ext cx="76200" cy="15240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6" name="Straight Connector 25"/>
          <p:cNvCxnSpPr>
            <a:stCxn id="6" idx="5"/>
            <a:endCxn id="22" idx="1"/>
          </p:cNvCxnSpPr>
          <p:nvPr/>
        </p:nvCxnSpPr>
        <p:spPr bwMode="auto">
          <a:xfrm>
            <a:off x="7237085" y="3133445"/>
            <a:ext cx="156230" cy="28631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31" name="Oval 30"/>
          <p:cNvSpPr/>
          <p:nvPr/>
        </p:nvSpPr>
        <p:spPr bwMode="auto">
          <a:xfrm>
            <a:off x="7924800" y="3352800"/>
            <a:ext cx="533400" cy="4572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dirty="0" smtClean="0"/>
              <a:t>I</a:t>
            </a:r>
            <a:endParaRPr kumimoji="0" lang="en-US" sz="2400" b="0" i="0" u="none" strike="noStrike" cap="none" normalizeH="0" baseline="0" dirty="0" smtClean="0">
              <a:ln>
                <a:noFill/>
              </a:ln>
              <a:solidFill>
                <a:schemeClr val="tx1"/>
              </a:solidFill>
              <a:effectLst/>
              <a:latin typeface="Times New Roman" pitchFamily="18" charset="0"/>
            </a:endParaRPr>
          </a:p>
        </p:txBody>
      </p:sp>
      <p:cxnSp>
        <p:nvCxnSpPr>
          <p:cNvPr id="33" name="Straight Connector 32"/>
          <p:cNvCxnSpPr>
            <a:stCxn id="7" idx="5"/>
            <a:endCxn id="31" idx="0"/>
          </p:cNvCxnSpPr>
          <p:nvPr/>
        </p:nvCxnSpPr>
        <p:spPr bwMode="auto">
          <a:xfrm>
            <a:off x="7999085" y="3133445"/>
            <a:ext cx="192415" cy="219355"/>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34" name="Oval 33"/>
          <p:cNvSpPr/>
          <p:nvPr/>
        </p:nvSpPr>
        <p:spPr bwMode="auto">
          <a:xfrm>
            <a:off x="4724400" y="4038600"/>
            <a:ext cx="533400" cy="4572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dirty="0" smtClean="0"/>
              <a:t>J</a:t>
            </a:r>
            <a:endParaRPr kumimoji="0" lang="en-US" sz="2400" b="0" i="0" u="none" strike="noStrike" cap="none" normalizeH="0" baseline="0" dirty="0" smtClean="0">
              <a:ln>
                <a:noFill/>
              </a:ln>
              <a:solidFill>
                <a:schemeClr val="tx1"/>
              </a:solidFill>
              <a:effectLst/>
              <a:latin typeface="Times New Roman" pitchFamily="18" charset="0"/>
            </a:endParaRPr>
          </a:p>
        </p:txBody>
      </p:sp>
      <p:sp>
        <p:nvSpPr>
          <p:cNvPr id="35" name="Oval 34"/>
          <p:cNvSpPr/>
          <p:nvPr/>
        </p:nvSpPr>
        <p:spPr bwMode="auto">
          <a:xfrm>
            <a:off x="5410200" y="4038600"/>
            <a:ext cx="533400" cy="4572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dirty="0" smtClean="0"/>
              <a:t>K</a:t>
            </a:r>
            <a:endParaRPr kumimoji="0" lang="en-US" sz="2400" b="0" i="0" u="none" strike="noStrike" cap="none" normalizeH="0" baseline="0" dirty="0" smtClean="0">
              <a:ln>
                <a:noFill/>
              </a:ln>
              <a:solidFill>
                <a:schemeClr val="tx1"/>
              </a:solidFill>
              <a:effectLst/>
              <a:latin typeface="Times New Roman" pitchFamily="18" charset="0"/>
            </a:endParaRPr>
          </a:p>
        </p:txBody>
      </p:sp>
      <p:cxnSp>
        <p:nvCxnSpPr>
          <p:cNvPr id="37" name="Straight Connector 36"/>
          <p:cNvCxnSpPr>
            <a:stCxn id="14" idx="2"/>
            <a:endCxn id="34" idx="0"/>
          </p:cNvCxnSpPr>
          <p:nvPr/>
        </p:nvCxnSpPr>
        <p:spPr bwMode="auto">
          <a:xfrm flipH="1">
            <a:off x="4991100" y="3581400"/>
            <a:ext cx="419100" cy="45720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39" name="Straight Connector 38"/>
          <p:cNvCxnSpPr>
            <a:stCxn id="14" idx="4"/>
            <a:endCxn id="35" idx="0"/>
          </p:cNvCxnSpPr>
          <p:nvPr/>
        </p:nvCxnSpPr>
        <p:spPr bwMode="auto">
          <a:xfrm>
            <a:off x="5676900" y="3810000"/>
            <a:ext cx="0" cy="22860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40" name="Oval 39"/>
          <p:cNvSpPr/>
          <p:nvPr/>
        </p:nvSpPr>
        <p:spPr bwMode="auto">
          <a:xfrm>
            <a:off x="6248400" y="4038600"/>
            <a:ext cx="533400" cy="4572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dirty="0" smtClean="0"/>
              <a:t>L</a:t>
            </a:r>
            <a:endParaRPr kumimoji="0" lang="en-US" sz="2400" b="0" i="0" u="none" strike="noStrike" cap="none" normalizeH="0" baseline="0" dirty="0" smtClean="0">
              <a:ln>
                <a:noFill/>
              </a:ln>
              <a:solidFill>
                <a:schemeClr val="tx1"/>
              </a:solidFill>
              <a:effectLst/>
              <a:latin typeface="Times New Roman" pitchFamily="18" charset="0"/>
            </a:endParaRPr>
          </a:p>
        </p:txBody>
      </p:sp>
      <p:cxnSp>
        <p:nvCxnSpPr>
          <p:cNvPr id="42" name="Straight Connector 41"/>
          <p:cNvCxnSpPr>
            <a:stCxn id="20" idx="4"/>
            <a:endCxn id="40" idx="7"/>
          </p:cNvCxnSpPr>
          <p:nvPr/>
        </p:nvCxnSpPr>
        <p:spPr bwMode="auto">
          <a:xfrm flipH="1">
            <a:off x="6703685" y="3810000"/>
            <a:ext cx="268615" cy="295555"/>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43" name="Oval 42"/>
          <p:cNvSpPr/>
          <p:nvPr/>
        </p:nvSpPr>
        <p:spPr bwMode="auto">
          <a:xfrm>
            <a:off x="7162800" y="4114800"/>
            <a:ext cx="533400" cy="4572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dirty="0" smtClean="0"/>
              <a:t>M</a:t>
            </a:r>
            <a:endParaRPr kumimoji="0" lang="en-US" sz="2400" b="0" i="0" u="none" strike="noStrike" cap="none" normalizeH="0" baseline="0" dirty="0" smtClean="0">
              <a:ln>
                <a:noFill/>
              </a:ln>
              <a:solidFill>
                <a:schemeClr val="tx1"/>
              </a:solidFill>
              <a:effectLst/>
              <a:latin typeface="Times New Roman" pitchFamily="18" charset="0"/>
            </a:endParaRPr>
          </a:p>
        </p:txBody>
      </p:sp>
      <p:cxnSp>
        <p:nvCxnSpPr>
          <p:cNvPr id="45" name="Straight Connector 44"/>
          <p:cNvCxnSpPr>
            <a:stCxn id="31" idx="4"/>
            <a:endCxn id="43" idx="7"/>
          </p:cNvCxnSpPr>
          <p:nvPr/>
        </p:nvCxnSpPr>
        <p:spPr bwMode="auto">
          <a:xfrm flipH="1">
            <a:off x="7618085" y="3810000"/>
            <a:ext cx="573415" cy="371755"/>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smtClean="0"/>
          </a:p>
          <a:p>
            <a:r>
              <a:rPr lang="en-US" dirty="0" smtClean="0"/>
              <a:t>Uninformed Search Technique</a:t>
            </a:r>
            <a:endParaRPr lang="en-US" dirty="0" smtClean="0"/>
          </a:p>
          <a:p>
            <a:pPr lvl="3"/>
            <a:r>
              <a:rPr lang="en-US" dirty="0" smtClean="0"/>
              <a:t>Depth First Search (DFS)</a:t>
            </a:r>
            <a:endParaRPr lang="en-US" dirty="0"/>
          </a:p>
        </p:txBody>
      </p:sp>
      <p:sp>
        <p:nvSpPr>
          <p:cNvPr id="3" name="Title 2"/>
          <p:cNvSpPr>
            <a:spLocks noGrp="1"/>
          </p:cNvSpPr>
          <p:nvPr>
            <p:ph type="title"/>
          </p:nvPr>
        </p:nvSpPr>
        <p:spPr/>
        <p:txBody>
          <a:bodyPr/>
          <a:lstStyle/>
          <a:p>
            <a:r>
              <a:rPr lang="en-US" dirty="0" smtClean="0"/>
              <a:t>                  Lec#5</a:t>
            </a: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Uninformed Search Technique </a:t>
            </a:r>
          </a:p>
          <a:p>
            <a:r>
              <a:rPr lang="en-US" dirty="0" smtClean="0"/>
              <a:t>Stack (LIFO)- Last in First Out</a:t>
            </a:r>
          </a:p>
          <a:p>
            <a:r>
              <a:rPr lang="en-US" dirty="0" smtClean="0"/>
              <a:t> </a:t>
            </a:r>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dirty="0" smtClean="0"/>
              <a:t>G- ACG</a:t>
            </a:r>
          </a:p>
          <a:p>
            <a:pPr>
              <a:buNone/>
            </a:pPr>
            <a:r>
              <a:rPr lang="en-US" dirty="0" smtClean="0"/>
              <a:t>ACGFBED</a:t>
            </a:r>
            <a:endParaRPr lang="en-US" dirty="0"/>
          </a:p>
        </p:txBody>
      </p:sp>
      <p:sp>
        <p:nvSpPr>
          <p:cNvPr id="3" name="Title 2"/>
          <p:cNvSpPr>
            <a:spLocks noGrp="1"/>
          </p:cNvSpPr>
          <p:nvPr>
            <p:ph type="title"/>
          </p:nvPr>
        </p:nvSpPr>
        <p:spPr/>
        <p:txBody>
          <a:bodyPr/>
          <a:lstStyle/>
          <a:p>
            <a:r>
              <a:rPr lang="en-US" dirty="0" smtClean="0"/>
              <a:t>Depth First Search (DFS)</a:t>
            </a:r>
            <a:endParaRPr lang="en-US" dirty="0"/>
          </a:p>
        </p:txBody>
      </p:sp>
      <p:sp>
        <p:nvSpPr>
          <p:cNvPr id="4" name="Oval 3"/>
          <p:cNvSpPr/>
          <p:nvPr/>
        </p:nvSpPr>
        <p:spPr>
          <a:xfrm>
            <a:off x="4953000" y="2667000"/>
            <a:ext cx="685800" cy="838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a:t>
            </a:r>
            <a:endParaRPr lang="en-US" dirty="0"/>
          </a:p>
        </p:txBody>
      </p:sp>
      <p:sp>
        <p:nvSpPr>
          <p:cNvPr id="6" name="Oval 5"/>
          <p:cNvSpPr/>
          <p:nvPr/>
        </p:nvSpPr>
        <p:spPr>
          <a:xfrm>
            <a:off x="4267200" y="3581400"/>
            <a:ext cx="685800" cy="838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B</a:t>
            </a:r>
            <a:endParaRPr lang="en-US" dirty="0"/>
          </a:p>
        </p:txBody>
      </p:sp>
      <p:sp>
        <p:nvSpPr>
          <p:cNvPr id="7" name="Oval 6"/>
          <p:cNvSpPr/>
          <p:nvPr/>
        </p:nvSpPr>
        <p:spPr>
          <a:xfrm>
            <a:off x="5486400" y="3581400"/>
            <a:ext cx="685800" cy="838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a:t>
            </a:r>
            <a:endParaRPr lang="en-US" dirty="0"/>
          </a:p>
        </p:txBody>
      </p:sp>
      <p:sp>
        <p:nvSpPr>
          <p:cNvPr id="8" name="Oval 7"/>
          <p:cNvSpPr/>
          <p:nvPr/>
        </p:nvSpPr>
        <p:spPr>
          <a:xfrm>
            <a:off x="3352800" y="4876800"/>
            <a:ext cx="685800" cy="838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a:t>
            </a:r>
            <a:endParaRPr lang="en-US" dirty="0"/>
          </a:p>
        </p:txBody>
      </p:sp>
      <p:sp>
        <p:nvSpPr>
          <p:cNvPr id="9" name="Oval 8"/>
          <p:cNvSpPr/>
          <p:nvPr/>
        </p:nvSpPr>
        <p:spPr>
          <a:xfrm>
            <a:off x="4495800" y="4800600"/>
            <a:ext cx="685800" cy="838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E</a:t>
            </a:r>
            <a:endParaRPr lang="en-US" dirty="0"/>
          </a:p>
        </p:txBody>
      </p:sp>
      <p:sp>
        <p:nvSpPr>
          <p:cNvPr id="10" name="Oval 9"/>
          <p:cNvSpPr/>
          <p:nvPr/>
        </p:nvSpPr>
        <p:spPr>
          <a:xfrm>
            <a:off x="5410200" y="4800600"/>
            <a:ext cx="685800" cy="838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a:t>
            </a:r>
            <a:endParaRPr lang="en-US" dirty="0"/>
          </a:p>
        </p:txBody>
      </p:sp>
      <p:sp>
        <p:nvSpPr>
          <p:cNvPr id="11" name="Oval 10"/>
          <p:cNvSpPr/>
          <p:nvPr/>
        </p:nvSpPr>
        <p:spPr>
          <a:xfrm>
            <a:off x="6248400" y="4800600"/>
            <a:ext cx="685800" cy="838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G</a:t>
            </a:r>
            <a:endParaRPr lang="en-US" dirty="0"/>
          </a:p>
        </p:txBody>
      </p:sp>
      <p:cxnSp>
        <p:nvCxnSpPr>
          <p:cNvPr id="13" name="Straight Connector 12"/>
          <p:cNvCxnSpPr>
            <a:stCxn id="4" idx="3"/>
          </p:cNvCxnSpPr>
          <p:nvPr/>
        </p:nvCxnSpPr>
        <p:spPr>
          <a:xfrm flipH="1">
            <a:off x="4747098" y="3382449"/>
            <a:ext cx="306335" cy="372428"/>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a:stCxn id="4" idx="5"/>
          </p:cNvCxnSpPr>
          <p:nvPr/>
        </p:nvCxnSpPr>
        <p:spPr>
          <a:xfrm>
            <a:off x="5538367" y="3382449"/>
            <a:ext cx="252833" cy="351351"/>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a:stCxn id="6" idx="3"/>
            <a:endCxn id="8" idx="7"/>
          </p:cNvCxnSpPr>
          <p:nvPr/>
        </p:nvCxnSpPr>
        <p:spPr>
          <a:xfrm flipH="1">
            <a:off x="3938167" y="4296849"/>
            <a:ext cx="429466" cy="702702"/>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p:cNvCxnSpPr>
            <a:stCxn id="6" idx="4"/>
            <a:endCxn id="9" idx="0"/>
          </p:cNvCxnSpPr>
          <p:nvPr/>
        </p:nvCxnSpPr>
        <p:spPr>
          <a:xfrm>
            <a:off x="4610100" y="4419600"/>
            <a:ext cx="2286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5739319" y="4338536"/>
            <a:ext cx="966281" cy="995464"/>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p:cNvCxnSpPr>
            <a:stCxn id="7" idx="3"/>
            <a:endCxn id="10" idx="0"/>
          </p:cNvCxnSpPr>
          <p:nvPr/>
        </p:nvCxnSpPr>
        <p:spPr>
          <a:xfrm>
            <a:off x="5586833" y="4296849"/>
            <a:ext cx="166267" cy="503751"/>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5791200" y="2438400"/>
            <a:ext cx="457200" cy="457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6553200" y="3200400"/>
            <a:ext cx="457200" cy="457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7467600" y="4191000"/>
            <a:ext cx="457200" cy="457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7" name="Arc 36"/>
          <p:cNvSpPr/>
          <p:nvPr/>
        </p:nvSpPr>
        <p:spPr>
          <a:xfrm>
            <a:off x="5867400" y="3200400"/>
            <a:ext cx="457200" cy="838200"/>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8" name="Arc 37"/>
          <p:cNvSpPr/>
          <p:nvPr/>
        </p:nvSpPr>
        <p:spPr>
          <a:xfrm>
            <a:off x="6477000" y="4343400"/>
            <a:ext cx="533400" cy="685800"/>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1" name="Rounded Rectangle 40"/>
          <p:cNvSpPr/>
          <p:nvPr/>
        </p:nvSpPr>
        <p:spPr>
          <a:xfrm>
            <a:off x="1600200" y="2514600"/>
            <a:ext cx="4572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a:t>
            </a:r>
            <a:endParaRPr lang="en-US" dirty="0"/>
          </a:p>
        </p:txBody>
      </p:sp>
      <p:sp>
        <p:nvSpPr>
          <p:cNvPr id="42" name="Rounded Rectangle 41"/>
          <p:cNvSpPr/>
          <p:nvPr/>
        </p:nvSpPr>
        <p:spPr>
          <a:xfrm>
            <a:off x="1600200" y="3048000"/>
            <a:ext cx="4572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B</a:t>
            </a:r>
            <a:endParaRPr lang="en-US" dirty="0"/>
          </a:p>
        </p:txBody>
      </p:sp>
      <p:sp>
        <p:nvSpPr>
          <p:cNvPr id="43" name="Rounded Rectangle 42"/>
          <p:cNvSpPr/>
          <p:nvPr/>
        </p:nvSpPr>
        <p:spPr>
          <a:xfrm>
            <a:off x="2286000" y="2514600"/>
            <a:ext cx="4572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G</a:t>
            </a:r>
            <a:endParaRPr lang="en-US" dirty="0"/>
          </a:p>
        </p:txBody>
      </p:sp>
      <p:sp>
        <p:nvSpPr>
          <p:cNvPr id="44" name="Rounded Rectangle 43"/>
          <p:cNvSpPr/>
          <p:nvPr/>
        </p:nvSpPr>
        <p:spPr>
          <a:xfrm>
            <a:off x="2286000" y="3048000"/>
            <a:ext cx="4572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a:t>
            </a:r>
            <a:endParaRPr lang="en-US" dirty="0"/>
          </a:p>
        </p:txBody>
      </p:sp>
      <p:sp>
        <p:nvSpPr>
          <p:cNvPr id="45" name="Rounded Rectangle 44"/>
          <p:cNvSpPr/>
          <p:nvPr/>
        </p:nvSpPr>
        <p:spPr>
          <a:xfrm>
            <a:off x="2286000" y="3581400"/>
            <a:ext cx="4572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B</a:t>
            </a:r>
            <a:endParaRPr lang="en-US" dirty="0"/>
          </a:p>
        </p:txBody>
      </p:sp>
      <p:sp>
        <p:nvSpPr>
          <p:cNvPr id="46" name="Rounded Rectangle 45"/>
          <p:cNvSpPr/>
          <p:nvPr/>
        </p:nvSpPr>
        <p:spPr>
          <a:xfrm>
            <a:off x="762000" y="3352800"/>
            <a:ext cx="4572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E</a:t>
            </a:r>
            <a:endParaRPr lang="en-US" dirty="0"/>
          </a:p>
        </p:txBody>
      </p:sp>
      <p:sp>
        <p:nvSpPr>
          <p:cNvPr id="47" name="Rounded Rectangle 46"/>
          <p:cNvSpPr/>
          <p:nvPr/>
        </p:nvSpPr>
        <p:spPr>
          <a:xfrm>
            <a:off x="762000" y="3886200"/>
            <a:ext cx="4572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Deepest Node</a:t>
            </a:r>
          </a:p>
          <a:p>
            <a:r>
              <a:rPr lang="en-US" dirty="0" smtClean="0"/>
              <a:t>Incomplete </a:t>
            </a:r>
          </a:p>
          <a:p>
            <a:r>
              <a:rPr lang="en-US" dirty="0" smtClean="0"/>
              <a:t>Non optimal </a:t>
            </a:r>
          </a:p>
          <a:p>
            <a:r>
              <a:rPr lang="en-US" dirty="0" smtClean="0"/>
              <a:t>Time Complexity </a:t>
            </a:r>
          </a:p>
          <a:p>
            <a:r>
              <a:rPr lang="en-US" dirty="0" smtClean="0"/>
              <a:t>O(</a:t>
            </a:r>
            <a:r>
              <a:rPr lang="en-US" dirty="0" err="1" smtClean="0"/>
              <a:t>b^d</a:t>
            </a:r>
            <a:r>
              <a:rPr lang="en-US" dirty="0" smtClean="0"/>
              <a:t>) b= branch factor  d= depth </a:t>
            </a:r>
          </a:p>
          <a:p>
            <a:r>
              <a:rPr lang="en-US" dirty="0" smtClean="0"/>
              <a:t>G= 2^2=4</a:t>
            </a:r>
            <a:endParaRPr lang="en-US" dirty="0"/>
          </a:p>
        </p:txBody>
      </p:sp>
      <p:sp>
        <p:nvSpPr>
          <p:cNvPr id="3" name="Title 2"/>
          <p:cNvSpPr>
            <a:spLocks noGrp="1"/>
          </p:cNvSpPr>
          <p:nvPr>
            <p:ph type="title"/>
          </p:nvPr>
        </p:nvSpPr>
        <p:spPr/>
        <p:txBody>
          <a:bodyPr/>
          <a:lstStyle/>
          <a:p>
            <a:r>
              <a:rPr lang="en-US" dirty="0" smtClean="0"/>
              <a:t>Depth First Search </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idx="1"/>
          </p:nvPr>
        </p:nvSpPr>
        <p:spPr>
          <a:xfrm>
            <a:off x="685800" y="1676400"/>
            <a:ext cx="7772400" cy="4114800"/>
          </a:xfrm>
        </p:spPr>
        <p:txBody>
          <a:bodyPr>
            <a:normAutofit fontScale="92500" lnSpcReduction="10000"/>
          </a:bodyPr>
          <a:lstStyle/>
          <a:p>
            <a:r>
              <a:rPr lang="en-US" dirty="0" smtClean="0"/>
              <a:t>Books :</a:t>
            </a:r>
            <a:endParaRPr lang="en-US" dirty="0"/>
          </a:p>
          <a:p>
            <a:pPr algn="just"/>
            <a:r>
              <a:rPr lang="en-US" sz="1600" dirty="0"/>
              <a:t> </a:t>
            </a:r>
            <a:r>
              <a:rPr lang="en-US" sz="1600" dirty="0" err="1" smtClean="0"/>
              <a:t>S.Russell</a:t>
            </a:r>
            <a:r>
              <a:rPr lang="en-US" sz="1600" dirty="0" smtClean="0"/>
              <a:t> and P. </a:t>
            </a:r>
            <a:r>
              <a:rPr lang="en-US" sz="1600" dirty="0" err="1" smtClean="0"/>
              <a:t>Norvig</a:t>
            </a:r>
            <a:r>
              <a:rPr lang="en-US" sz="1600" dirty="0" smtClean="0"/>
              <a:t>, Artificial Intelligence : A Modern approach , Second Edition</a:t>
            </a:r>
          </a:p>
          <a:p>
            <a:pPr algn="just"/>
            <a:r>
              <a:rPr lang="en-US" sz="1600" dirty="0" smtClean="0"/>
              <a:t> Luger , George &amp; Stubblefield William (2004), Artificial Intelligence: Structures and Strategies for Complex  problem  Solving  (5</a:t>
            </a:r>
            <a:r>
              <a:rPr lang="en-US" sz="1600" baseline="30000" dirty="0" smtClean="0"/>
              <a:t>th</a:t>
            </a:r>
            <a:r>
              <a:rPr lang="en-US" sz="1600" dirty="0" smtClean="0"/>
              <a:t> Ed)</a:t>
            </a:r>
          </a:p>
          <a:p>
            <a:pPr algn="just"/>
            <a:r>
              <a:rPr lang="en-US" sz="1600" dirty="0" smtClean="0"/>
              <a:t> Nils J </a:t>
            </a:r>
            <a:r>
              <a:rPr lang="en-US" sz="1600" dirty="0" err="1" smtClean="0"/>
              <a:t>Nilson</a:t>
            </a:r>
            <a:r>
              <a:rPr lang="en-US" sz="1600" dirty="0" smtClean="0"/>
              <a:t> ,  Artificial Intelligence – A New synthesis , Morgan  Kaufman Publishers, </a:t>
            </a:r>
            <a:r>
              <a:rPr lang="en-US" sz="1600" dirty="0" err="1" smtClean="0"/>
              <a:t>Elsever</a:t>
            </a:r>
            <a:r>
              <a:rPr lang="en-US" sz="1600" dirty="0" smtClean="0"/>
              <a:t> , USA.</a:t>
            </a:r>
          </a:p>
          <a:p>
            <a:pPr algn="just"/>
            <a:r>
              <a:rPr lang="en-US" sz="1600" dirty="0" smtClean="0"/>
              <a:t>Patrick Henry Winston , Artificial Intelligence , Third Edition , Pearson  </a:t>
            </a:r>
            <a:r>
              <a:rPr lang="en-US" sz="1600" dirty="0" err="1" smtClean="0"/>
              <a:t>Eucation</a:t>
            </a:r>
            <a:r>
              <a:rPr lang="en-US" sz="1600" dirty="0" smtClean="0"/>
              <a:t>  System  in AI</a:t>
            </a:r>
          </a:p>
          <a:p>
            <a:pPr algn="just"/>
            <a:r>
              <a:rPr lang="en-US" sz="1600" dirty="0" smtClean="0"/>
              <a:t>Ivan </a:t>
            </a:r>
            <a:r>
              <a:rPr lang="en-US" sz="1600" dirty="0" err="1" smtClean="0"/>
              <a:t>Bratko</a:t>
            </a:r>
            <a:r>
              <a:rPr lang="en-US" sz="1600" dirty="0" smtClean="0"/>
              <a:t>, Prolog- Programming  for AI, Third Edition , Pearson  </a:t>
            </a:r>
            <a:r>
              <a:rPr lang="en-US" sz="1600" dirty="0" err="1" smtClean="0"/>
              <a:t>Eucation</a:t>
            </a:r>
            <a:r>
              <a:rPr lang="en-US" sz="1600" dirty="0" smtClean="0"/>
              <a:t>  System  in AI.</a:t>
            </a:r>
          </a:p>
          <a:p>
            <a:pPr algn="just"/>
            <a:r>
              <a:rPr lang="en-US" sz="1600" dirty="0" smtClean="0"/>
              <a:t>Prolog Programming. Paul </a:t>
            </a:r>
            <a:r>
              <a:rPr lang="en-US" sz="1600" dirty="0" err="1" smtClean="0"/>
              <a:t>Brna</a:t>
            </a:r>
            <a:endParaRPr lang="en-US" sz="1600" dirty="0" smtClean="0"/>
          </a:p>
          <a:p>
            <a:pPr algn="just"/>
            <a:endParaRPr lang="en-US" sz="1600" dirty="0"/>
          </a:p>
          <a:p>
            <a:pPr algn="just"/>
            <a:endParaRPr lang="en-US" dirty="0"/>
          </a:p>
          <a:p>
            <a:pPr>
              <a:buFontTx/>
              <a:buNone/>
            </a:pPr>
            <a:r>
              <a:rPr lang="en-US" dirty="0" smtClean="0"/>
              <a:t>.</a:t>
            </a:r>
            <a:endParaRPr lang="en-US" dirty="0"/>
          </a:p>
        </p:txBody>
      </p:sp>
      <p:sp>
        <p:nvSpPr>
          <p:cNvPr id="4098" name="Rectangle 2"/>
          <p:cNvSpPr>
            <a:spLocks noGrp="1" noChangeArrowheads="1"/>
          </p:cNvSpPr>
          <p:nvPr>
            <p:ph type="title"/>
          </p:nvPr>
        </p:nvSpPr>
        <p:spPr>
          <a:xfrm>
            <a:off x="685800" y="304800"/>
            <a:ext cx="7772400" cy="1143000"/>
          </a:xfrm>
        </p:spPr>
        <p:txBody>
          <a:bodyPr/>
          <a:lstStyle/>
          <a:p>
            <a:r>
              <a:rPr lang="en-US"/>
              <a:t>Reading</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idx="1"/>
          </p:nvPr>
        </p:nvSpPr>
        <p:spPr/>
        <p:txBody>
          <a:bodyPr/>
          <a:lstStyle/>
          <a:p>
            <a:r>
              <a:rPr lang="en-US" dirty="0" smtClean="0"/>
              <a:t>12- Mid term exam</a:t>
            </a:r>
            <a:endParaRPr lang="en-US" dirty="0"/>
          </a:p>
          <a:p>
            <a:r>
              <a:rPr lang="en-US" dirty="0" smtClean="0"/>
              <a:t>20- Final Exam (Theory)</a:t>
            </a:r>
            <a:endParaRPr lang="en-US" dirty="0"/>
          </a:p>
          <a:p>
            <a:r>
              <a:rPr lang="en-US" dirty="0" smtClean="0"/>
              <a:t>04- Assignments </a:t>
            </a:r>
            <a:endParaRPr lang="en-US" dirty="0"/>
          </a:p>
          <a:p>
            <a:r>
              <a:rPr lang="en-US" dirty="0" smtClean="0"/>
              <a:t>04- Quizzes</a:t>
            </a:r>
          </a:p>
          <a:p>
            <a:r>
              <a:rPr lang="en-US" dirty="0" smtClean="0"/>
              <a:t>20- Final exam (Practical)</a:t>
            </a:r>
            <a:endParaRPr lang="en-US" dirty="0"/>
          </a:p>
        </p:txBody>
      </p:sp>
      <p:sp>
        <p:nvSpPr>
          <p:cNvPr id="5122" name="Rectangle 2"/>
          <p:cNvSpPr>
            <a:spLocks noGrp="1" noChangeArrowheads="1"/>
          </p:cNvSpPr>
          <p:nvPr>
            <p:ph type="title"/>
          </p:nvPr>
        </p:nvSpPr>
        <p:spPr/>
        <p:txBody>
          <a:bodyPr/>
          <a:lstStyle/>
          <a:p>
            <a:r>
              <a:rPr lang="en-US" dirty="0"/>
              <a:t>Grading</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smtClean="0"/>
          </a:p>
          <a:p>
            <a:r>
              <a:rPr lang="en-US" dirty="0" smtClean="0"/>
              <a:t>Natural intelligence </a:t>
            </a:r>
          </a:p>
          <a:p>
            <a:r>
              <a:rPr lang="en-US" dirty="0" smtClean="0"/>
              <a:t>What is AI</a:t>
            </a:r>
          </a:p>
          <a:p>
            <a:r>
              <a:rPr lang="en-US" dirty="0" smtClean="0"/>
              <a:t>Major AI areas.</a:t>
            </a:r>
          </a:p>
          <a:p>
            <a:r>
              <a:rPr lang="en-US" dirty="0" smtClean="0"/>
              <a:t>History of AI</a:t>
            </a:r>
            <a:endParaRPr lang="en-US" dirty="0"/>
          </a:p>
        </p:txBody>
      </p:sp>
      <p:sp>
        <p:nvSpPr>
          <p:cNvPr id="2" name="Title 1"/>
          <p:cNvSpPr>
            <a:spLocks noGrp="1"/>
          </p:cNvSpPr>
          <p:nvPr>
            <p:ph type="title"/>
          </p:nvPr>
        </p:nvSpPr>
        <p:spPr/>
        <p:txBody>
          <a:bodyPr/>
          <a:lstStyle/>
          <a:p>
            <a:r>
              <a:rPr lang="en-US" b="1" dirty="0" err="1" smtClean="0"/>
              <a:t>Lec</a:t>
            </a:r>
            <a:r>
              <a:rPr lang="en-US" b="1" dirty="0" smtClean="0"/>
              <a:t># 1</a:t>
            </a:r>
            <a:endParaRPr lang="en-US"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2800" dirty="0" smtClean="0"/>
              <a:t>NI is the intelligence naturally evolved in living beings in responses to the level of complexity in problems, challenges  etc </a:t>
            </a:r>
          </a:p>
          <a:p>
            <a:r>
              <a:rPr lang="en-US" sz="2800" dirty="0" smtClean="0"/>
              <a:t>Helps in “ What to do ,When we don not knows what to do”</a:t>
            </a:r>
          </a:p>
          <a:p>
            <a:r>
              <a:rPr lang="en-US" sz="2800" dirty="0" smtClean="0"/>
              <a:t>Humans , animals, brids etc </a:t>
            </a:r>
          </a:p>
          <a:p>
            <a:r>
              <a:rPr lang="en-US" sz="2800" dirty="0" err="1" smtClean="0"/>
              <a:t>Thought,Vision</a:t>
            </a:r>
            <a:r>
              <a:rPr lang="en-US" sz="2800" dirty="0" smtClean="0"/>
              <a:t>, Speech, Hear, Feel</a:t>
            </a:r>
            <a:endParaRPr lang="en-US" sz="2800" dirty="0"/>
          </a:p>
        </p:txBody>
      </p:sp>
      <p:sp>
        <p:nvSpPr>
          <p:cNvPr id="2" name="Title 1"/>
          <p:cNvSpPr>
            <a:spLocks noGrp="1"/>
          </p:cNvSpPr>
          <p:nvPr>
            <p:ph type="title"/>
          </p:nvPr>
        </p:nvSpPr>
        <p:spPr/>
        <p:txBody>
          <a:bodyPr/>
          <a:lstStyle/>
          <a:p>
            <a:r>
              <a:rPr lang="en-US" sz="3600" b="1" dirty="0" smtClean="0"/>
              <a:t>Natural Intelligence (NI)</a:t>
            </a:r>
            <a:endParaRPr lang="en-US" sz="3600" b="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2400" dirty="0" smtClean="0"/>
              <a:t>AI is the simulation of human intelligence by machines </a:t>
            </a:r>
          </a:p>
          <a:p>
            <a:r>
              <a:rPr lang="en-US" sz="2400" dirty="0" smtClean="0"/>
              <a:t>According to the father of AI , John McCarthy “ The  science and engineering of making intelligent machines, especially intelligent computer programs” </a:t>
            </a:r>
          </a:p>
          <a:p>
            <a:r>
              <a:rPr lang="en-US" sz="2400" dirty="0" smtClean="0"/>
              <a:t>AI is not nature </a:t>
            </a:r>
          </a:p>
          <a:p>
            <a:r>
              <a:rPr lang="en-US" sz="2400" dirty="0" smtClean="0"/>
              <a:t>Thought: Facebook  use artificial neural network for facial recognition</a:t>
            </a:r>
          </a:p>
          <a:p>
            <a:r>
              <a:rPr lang="en-US" sz="2400" dirty="0" smtClean="0"/>
              <a:t>Speech and Hearing: Google Assistant , </a:t>
            </a:r>
            <a:r>
              <a:rPr lang="en-US" sz="2400" dirty="0" err="1" smtClean="0"/>
              <a:t>Siri</a:t>
            </a:r>
            <a:endParaRPr lang="en-US" sz="2400" dirty="0" smtClean="0"/>
          </a:p>
          <a:p>
            <a:r>
              <a:rPr lang="en-US" sz="2400" dirty="0" smtClean="0"/>
              <a:t>Vision :Capturing traffic Violations </a:t>
            </a:r>
          </a:p>
          <a:p>
            <a:pPr algn="ctr">
              <a:buNone/>
            </a:pPr>
            <a:endParaRPr lang="en-US" sz="2400" dirty="0" smtClean="0"/>
          </a:p>
        </p:txBody>
      </p:sp>
      <p:sp>
        <p:nvSpPr>
          <p:cNvPr id="2" name="Title 1"/>
          <p:cNvSpPr>
            <a:spLocks noGrp="1"/>
          </p:cNvSpPr>
          <p:nvPr>
            <p:ph type="title"/>
          </p:nvPr>
        </p:nvSpPr>
        <p:spPr/>
        <p:txBody>
          <a:bodyPr/>
          <a:lstStyle/>
          <a:p>
            <a:r>
              <a:rPr lang="en-US" sz="3600" b="1" dirty="0" smtClean="0"/>
              <a:t>What is Artificial Intelligence ?</a:t>
            </a:r>
            <a:endParaRPr lang="en-US" sz="3600"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r>
              <a:rPr lang="en-US" dirty="0" smtClean="0"/>
              <a:t>Computer Science </a:t>
            </a:r>
          </a:p>
          <a:p>
            <a:r>
              <a:rPr lang="en-US" dirty="0" smtClean="0"/>
              <a:t>Philosophy</a:t>
            </a:r>
          </a:p>
          <a:p>
            <a:r>
              <a:rPr lang="en-US" dirty="0" smtClean="0"/>
              <a:t>Sociology </a:t>
            </a:r>
          </a:p>
          <a:p>
            <a:r>
              <a:rPr lang="en-US" dirty="0" err="1" smtClean="0"/>
              <a:t>Maths</a:t>
            </a:r>
            <a:endParaRPr lang="en-US" dirty="0" smtClean="0"/>
          </a:p>
          <a:p>
            <a:r>
              <a:rPr lang="en-US" dirty="0" smtClean="0"/>
              <a:t>Biology </a:t>
            </a:r>
          </a:p>
          <a:p>
            <a:r>
              <a:rPr lang="en-US" dirty="0" smtClean="0"/>
              <a:t>Neuron Science </a:t>
            </a:r>
          </a:p>
          <a:p>
            <a:r>
              <a:rPr lang="en-US" dirty="0" smtClean="0"/>
              <a:t> Psychology </a:t>
            </a:r>
            <a:endParaRPr lang="en-US" dirty="0"/>
          </a:p>
        </p:txBody>
      </p:sp>
      <p:sp>
        <p:nvSpPr>
          <p:cNvPr id="2" name="Title 1"/>
          <p:cNvSpPr>
            <a:spLocks noGrp="1"/>
          </p:cNvSpPr>
          <p:nvPr>
            <p:ph type="title"/>
          </p:nvPr>
        </p:nvSpPr>
        <p:spPr/>
        <p:txBody>
          <a:bodyPr/>
          <a:lstStyle/>
          <a:p>
            <a:r>
              <a:rPr lang="en-US" sz="3200" b="1" dirty="0" smtClean="0"/>
              <a:t>Artificial intelligence is based on the following discipline</a:t>
            </a:r>
            <a:endParaRPr lang="en-US" sz="3200"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Natural language processing </a:t>
            </a:r>
          </a:p>
          <a:p>
            <a:r>
              <a:rPr lang="en-US" dirty="0" smtClean="0"/>
              <a:t>Gaming :- Chess etc</a:t>
            </a:r>
          </a:p>
          <a:p>
            <a:r>
              <a:rPr lang="en-US" dirty="0" smtClean="0"/>
              <a:t>Speech Recognition </a:t>
            </a:r>
          </a:p>
          <a:p>
            <a:r>
              <a:rPr lang="en-US" dirty="0" smtClean="0"/>
              <a:t>Healthcare</a:t>
            </a:r>
          </a:p>
          <a:p>
            <a:r>
              <a:rPr lang="en-US" dirty="0" smtClean="0"/>
              <a:t>Music and movie recommendation</a:t>
            </a:r>
          </a:p>
          <a:p>
            <a:r>
              <a:rPr lang="en-US" dirty="0" smtClean="0"/>
              <a:t>Education: warning system </a:t>
            </a:r>
            <a:endParaRPr lang="en-US" dirty="0"/>
          </a:p>
        </p:txBody>
      </p:sp>
      <p:sp>
        <p:nvSpPr>
          <p:cNvPr id="2" name="Title 1"/>
          <p:cNvSpPr>
            <a:spLocks noGrp="1"/>
          </p:cNvSpPr>
          <p:nvPr>
            <p:ph type="title"/>
          </p:nvPr>
        </p:nvSpPr>
        <p:spPr/>
        <p:txBody>
          <a:bodyPr/>
          <a:lstStyle/>
          <a:p>
            <a:r>
              <a:rPr lang="en-US" sz="3600" b="1" dirty="0" smtClean="0"/>
              <a:t>Application of AI</a:t>
            </a:r>
            <a:endParaRPr lang="en-US" sz="3600" b="1"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3843</TotalTime>
  <Words>1504</Words>
  <Application>Microsoft Office PowerPoint</Application>
  <PresentationFormat>On-screen Show (4:3)</PresentationFormat>
  <Paragraphs>339</Paragraphs>
  <Slides>29</Slides>
  <Notes>18</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Concourse</vt:lpstr>
      <vt:lpstr>Introduction to Artificial Intelligence </vt:lpstr>
      <vt:lpstr>Instructor and timing  </vt:lpstr>
      <vt:lpstr>Reading</vt:lpstr>
      <vt:lpstr>Grading</vt:lpstr>
      <vt:lpstr>Lec# 1</vt:lpstr>
      <vt:lpstr>Natural Intelligence (NI)</vt:lpstr>
      <vt:lpstr>What is Artificial Intelligence ?</vt:lpstr>
      <vt:lpstr>Artificial intelligence is based on the following discipline</vt:lpstr>
      <vt:lpstr>Application of AI</vt:lpstr>
      <vt:lpstr>Major areas of AI</vt:lpstr>
      <vt:lpstr>History of  Artificial Intelligence ?</vt:lpstr>
      <vt:lpstr>More History  </vt:lpstr>
      <vt:lpstr>Lec #2</vt:lpstr>
      <vt:lpstr>Intelligent Agent</vt:lpstr>
      <vt:lpstr>Intelligent Agent</vt:lpstr>
      <vt:lpstr>Lec#3</vt:lpstr>
      <vt:lpstr>Agent Types</vt:lpstr>
      <vt:lpstr>Agent Types</vt:lpstr>
      <vt:lpstr>Agent Types</vt:lpstr>
      <vt:lpstr>Agent Types</vt:lpstr>
      <vt:lpstr>Agent Types</vt:lpstr>
      <vt:lpstr>Lecture #4</vt:lpstr>
      <vt:lpstr>Search Algorithms </vt:lpstr>
      <vt:lpstr>Uninformed Search Technique </vt:lpstr>
      <vt:lpstr>Breadth First Search (BFS)</vt:lpstr>
      <vt:lpstr>Breadth First Search (BFS)</vt:lpstr>
      <vt:lpstr>                  Lec#5</vt:lpstr>
      <vt:lpstr>Depth First Search (DFS)</vt:lpstr>
      <vt:lpstr>Depth First Search </vt:lpstr>
    </vt:vector>
  </TitlesOfParts>
  <Company>uw</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Artificial Intelligence</dc:title>
  <dc:creator>alonadmin</dc:creator>
  <cp:lastModifiedBy>SHU</cp:lastModifiedBy>
  <cp:revision>307</cp:revision>
  <dcterms:created xsi:type="dcterms:W3CDTF">1999-01-04T03:36:44Z</dcterms:created>
  <dcterms:modified xsi:type="dcterms:W3CDTF">2019-10-11T17:04:11Z</dcterms:modified>
</cp:coreProperties>
</file>