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1" r:id="rId7"/>
    <p:sldId id="260"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2C4246-BE9C-42E1-AF2D-D9904E1752E8}" type="datetimeFigureOut">
              <a:rPr lang="en-US" smtClean="0"/>
              <a:t>2/11/2021</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F9B230BC-1E02-42C7-BECE-68F2AACF8815}"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7097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2C4246-BE9C-42E1-AF2D-D9904E1752E8}" type="datetimeFigureOut">
              <a:rPr lang="en-US" smtClean="0"/>
              <a:t>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230BC-1E02-42C7-BECE-68F2AACF8815}"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85814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2C4246-BE9C-42E1-AF2D-D9904E1752E8}" type="datetimeFigureOut">
              <a:rPr lang="en-US" smtClean="0"/>
              <a:t>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230BC-1E02-42C7-BECE-68F2AACF8815}"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98958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2C4246-BE9C-42E1-AF2D-D9904E1752E8}" type="datetimeFigureOut">
              <a:rPr lang="en-US" smtClean="0"/>
              <a:t>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230BC-1E02-42C7-BECE-68F2AACF8815}"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29907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C4246-BE9C-42E1-AF2D-D9904E1752E8}" type="datetimeFigureOut">
              <a:rPr lang="en-US" smtClean="0"/>
              <a:t>2/11/2021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230BC-1E02-42C7-BECE-68F2AACF8815}"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191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2C4246-BE9C-42E1-AF2D-D9904E1752E8}" type="datetimeFigureOut">
              <a:rPr lang="en-US" smtClean="0"/>
              <a:t>2/11/2021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230BC-1E02-42C7-BECE-68F2AACF8815}"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09608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2C4246-BE9C-42E1-AF2D-D9904E1752E8}" type="datetimeFigureOut">
              <a:rPr lang="en-US" smtClean="0"/>
              <a:t>2/11/2021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B230BC-1E02-42C7-BECE-68F2AACF8815}"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2181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2C4246-BE9C-42E1-AF2D-D9904E1752E8}" type="datetimeFigureOut">
              <a:rPr lang="en-US" smtClean="0"/>
              <a:t>2/11/2021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B230BC-1E02-42C7-BECE-68F2AACF8815}"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170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2C4246-BE9C-42E1-AF2D-D9904E1752E8}" type="datetimeFigureOut">
              <a:rPr lang="en-US" smtClean="0"/>
              <a:t>2/11/2021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B230BC-1E02-42C7-BECE-68F2AACF8815}" type="slidenum">
              <a:rPr lang="en-US" smtClean="0"/>
              <a:t>‹#›</a:t>
            </a:fld>
            <a:endParaRPr lang="en-US"/>
          </a:p>
        </p:txBody>
      </p:sp>
    </p:spTree>
    <p:extLst>
      <p:ext uri="{BB962C8B-B14F-4D97-AF65-F5344CB8AC3E}">
        <p14:creationId xmlns:p14="http://schemas.microsoft.com/office/powerpoint/2010/main" val="1189897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2C4246-BE9C-42E1-AF2D-D9904E1752E8}" type="datetimeFigureOut">
              <a:rPr lang="en-US" smtClean="0"/>
              <a:t>2/11/2021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230BC-1E02-42C7-BECE-68F2AACF8815}"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0785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72C4246-BE9C-42E1-AF2D-D9904E1752E8}" type="datetimeFigureOut">
              <a:rPr lang="en-US" smtClean="0"/>
              <a:t>2/11/2021</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F9B230BC-1E02-42C7-BECE-68F2AACF8815}"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70726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72C4246-BE9C-42E1-AF2D-D9904E1752E8}" type="datetimeFigureOut">
              <a:rPr lang="en-US" smtClean="0"/>
              <a:t>2/11/2021</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9B230BC-1E02-42C7-BECE-68F2AACF8815}"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44223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8E2D8-8959-44CF-A44F-322F90CE52AA}"/>
              </a:ext>
            </a:extLst>
          </p:cNvPr>
          <p:cNvSpPr>
            <a:spLocks noGrp="1"/>
          </p:cNvSpPr>
          <p:nvPr>
            <p:ph type="ctrTitle"/>
          </p:nvPr>
        </p:nvSpPr>
        <p:spPr/>
        <p:txBody>
          <a:bodyPr/>
          <a:lstStyle/>
          <a:p>
            <a:r>
              <a:rPr lang="en-US" dirty="0"/>
              <a:t>Multivariable calculus </a:t>
            </a:r>
          </a:p>
        </p:txBody>
      </p:sp>
    </p:spTree>
    <p:extLst>
      <p:ext uri="{BB962C8B-B14F-4D97-AF65-F5344CB8AC3E}">
        <p14:creationId xmlns:p14="http://schemas.microsoft.com/office/powerpoint/2010/main" val="3836900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14C60-9AEC-472B-A6F0-715A25E91191}"/>
              </a:ext>
            </a:extLst>
          </p:cNvPr>
          <p:cNvSpPr>
            <a:spLocks noGrp="1"/>
          </p:cNvSpPr>
          <p:nvPr>
            <p:ph type="title"/>
          </p:nvPr>
        </p:nvSpPr>
        <p:spPr/>
        <p:txBody>
          <a:bodyPr/>
          <a:lstStyle/>
          <a:p>
            <a:r>
              <a:rPr lang="en-US" dirty="0"/>
              <a:t>WHAT IS CALCULUS?</a:t>
            </a:r>
          </a:p>
        </p:txBody>
      </p:sp>
      <p:sp>
        <p:nvSpPr>
          <p:cNvPr id="3" name="Content Placeholder 2">
            <a:extLst>
              <a:ext uri="{FF2B5EF4-FFF2-40B4-BE49-F238E27FC236}">
                <a16:creationId xmlns:a16="http://schemas.microsoft.com/office/drawing/2014/main" id="{A8BC1248-6350-4AC8-AB4F-61C92648B688}"/>
              </a:ext>
            </a:extLst>
          </p:cNvPr>
          <p:cNvSpPr>
            <a:spLocks noGrp="1"/>
          </p:cNvSpPr>
          <p:nvPr>
            <p:ph idx="1"/>
          </p:nvPr>
        </p:nvSpPr>
        <p:spPr/>
        <p:txBody>
          <a:bodyPr/>
          <a:lstStyle/>
          <a:p>
            <a:r>
              <a:rPr lang="en-US" dirty="0"/>
              <a:t>Calculus is the mathematics of motion and change. Where there is motion or growth. Mathematics concerned with describing the precise way in which changes in one variable relate to change in another.</a:t>
            </a:r>
          </a:p>
        </p:txBody>
      </p:sp>
    </p:spTree>
    <p:extLst>
      <p:ext uri="{BB962C8B-B14F-4D97-AF65-F5344CB8AC3E}">
        <p14:creationId xmlns:p14="http://schemas.microsoft.com/office/powerpoint/2010/main" val="123402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9DD7D-0F83-477F-82C5-0CA5224A76A0}"/>
              </a:ext>
            </a:extLst>
          </p:cNvPr>
          <p:cNvSpPr>
            <a:spLocks noGrp="1"/>
          </p:cNvSpPr>
          <p:nvPr>
            <p:ph type="title"/>
          </p:nvPr>
        </p:nvSpPr>
        <p:spPr/>
        <p:txBody>
          <a:bodyPr/>
          <a:lstStyle/>
          <a:p>
            <a:r>
              <a:rPr lang="en-US" dirty="0"/>
              <a:t>Multivariable calculus</a:t>
            </a:r>
          </a:p>
        </p:txBody>
      </p:sp>
      <p:sp>
        <p:nvSpPr>
          <p:cNvPr id="3" name="Content Placeholder 2">
            <a:extLst>
              <a:ext uri="{FF2B5EF4-FFF2-40B4-BE49-F238E27FC236}">
                <a16:creationId xmlns:a16="http://schemas.microsoft.com/office/drawing/2014/main" id="{5377E998-59FD-463C-82AC-7EE78BAE6934}"/>
              </a:ext>
            </a:extLst>
          </p:cNvPr>
          <p:cNvSpPr>
            <a:spLocks noGrp="1"/>
          </p:cNvSpPr>
          <p:nvPr>
            <p:ph idx="1"/>
          </p:nvPr>
        </p:nvSpPr>
        <p:spPr/>
        <p:txBody>
          <a:bodyPr/>
          <a:lstStyle/>
          <a:p>
            <a:r>
              <a:rPr lang="en-US" b="0" i="0" dirty="0">
                <a:solidFill>
                  <a:srgbClr val="202122"/>
                </a:solidFill>
                <a:effectLst/>
                <a:latin typeface="Arial" panose="020B0604020202020204" pitchFamily="34" charset="0"/>
              </a:rPr>
              <a:t>In calculus, </a:t>
            </a:r>
            <a:r>
              <a:rPr lang="en-US" b="1" i="0" dirty="0">
                <a:solidFill>
                  <a:srgbClr val="202122"/>
                </a:solidFill>
                <a:effectLst/>
                <a:latin typeface="Arial" panose="020B0604020202020204" pitchFamily="34" charset="0"/>
              </a:rPr>
              <a:t>multivariable calculus</a:t>
            </a:r>
            <a:r>
              <a:rPr lang="en-US" b="0" i="0" dirty="0">
                <a:solidFill>
                  <a:srgbClr val="202122"/>
                </a:solidFill>
                <a:effectLst/>
                <a:latin typeface="Arial" panose="020B0604020202020204" pitchFamily="34" charset="0"/>
              </a:rPr>
              <a:t> is the extension of regular, one-dimensional calculus to more than one dimension. Most of the concepts from calculus, such as </a:t>
            </a:r>
            <a:r>
              <a:rPr lang="en-US" b="0" i="0" u="none" strike="noStrike" dirty="0">
                <a:solidFill>
                  <a:srgbClr val="0645AD"/>
                </a:solidFill>
                <a:effectLst/>
                <a:latin typeface="Arial" panose="020B0604020202020204" pitchFamily="34" charset="0"/>
              </a:rPr>
              <a:t>continuity</a:t>
            </a:r>
            <a:r>
              <a:rPr lang="en-US" b="0" i="0" dirty="0">
                <a:solidFill>
                  <a:srgbClr val="202122"/>
                </a:solidFill>
                <a:effectLst/>
                <a:latin typeface="Arial" panose="020B0604020202020204" pitchFamily="34" charset="0"/>
              </a:rPr>
              <a:t> and </a:t>
            </a:r>
            <a:r>
              <a:rPr lang="en-US" b="0" i="0" u="none" strike="noStrike" dirty="0">
                <a:solidFill>
                  <a:srgbClr val="0645AD"/>
                </a:solidFill>
                <a:effectLst/>
                <a:latin typeface="Arial" panose="020B0604020202020204" pitchFamily="34" charset="0"/>
              </a:rPr>
              <a:t>chain rule</a:t>
            </a:r>
            <a:r>
              <a:rPr lang="en-US" b="0" i="0" dirty="0">
                <a:solidFill>
                  <a:srgbClr val="202122"/>
                </a:solidFill>
                <a:effectLst/>
                <a:latin typeface="Arial" panose="020B0604020202020204" pitchFamily="34" charset="0"/>
              </a:rPr>
              <a:t>, still work in more than one dimension.</a:t>
            </a:r>
            <a:endParaRPr lang="en-US" dirty="0"/>
          </a:p>
        </p:txBody>
      </p:sp>
    </p:spTree>
    <p:extLst>
      <p:ext uri="{BB962C8B-B14F-4D97-AF65-F5344CB8AC3E}">
        <p14:creationId xmlns:p14="http://schemas.microsoft.com/office/powerpoint/2010/main" val="1358203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76290-2F31-4CFE-966F-EAEAA2C74A7C}"/>
              </a:ext>
            </a:extLst>
          </p:cNvPr>
          <p:cNvSpPr>
            <a:spLocks noGrp="1"/>
          </p:cNvSpPr>
          <p:nvPr>
            <p:ph type="title"/>
          </p:nvPr>
        </p:nvSpPr>
        <p:spPr/>
        <p:txBody>
          <a:bodyPr/>
          <a:lstStyle/>
          <a:p>
            <a:r>
              <a:rPr lang="en-US" dirty="0"/>
              <a:t>Function</a:t>
            </a:r>
          </a:p>
        </p:txBody>
      </p:sp>
      <p:sp>
        <p:nvSpPr>
          <p:cNvPr id="3" name="Content Placeholder 2">
            <a:extLst>
              <a:ext uri="{FF2B5EF4-FFF2-40B4-BE49-F238E27FC236}">
                <a16:creationId xmlns:a16="http://schemas.microsoft.com/office/drawing/2014/main" id="{60A67B02-0E1A-4F20-A578-D522CAC978CC}"/>
              </a:ext>
            </a:extLst>
          </p:cNvPr>
          <p:cNvSpPr>
            <a:spLocks noGrp="1"/>
          </p:cNvSpPr>
          <p:nvPr>
            <p:ph idx="1"/>
          </p:nvPr>
        </p:nvSpPr>
        <p:spPr/>
        <p:txBody>
          <a:bodyPr>
            <a:normAutofit/>
          </a:bodyPr>
          <a:lstStyle/>
          <a:p>
            <a:r>
              <a:rPr lang="en-US" b="1" i="0" dirty="0">
                <a:solidFill>
                  <a:srgbClr val="202124"/>
                </a:solidFill>
                <a:effectLst/>
                <a:latin typeface="arial" panose="020B0604020202020204" pitchFamily="34" charset="0"/>
              </a:rPr>
              <a:t>Function, in mathematics</a:t>
            </a:r>
            <a:r>
              <a:rPr lang="en-US" b="0" i="0" dirty="0">
                <a:solidFill>
                  <a:srgbClr val="202124"/>
                </a:solidFill>
                <a:effectLst/>
                <a:latin typeface="arial" panose="020B0604020202020204" pitchFamily="34" charset="0"/>
              </a:rPr>
              <a:t>, an expression, rule, or law that defines a relationship between one variable (the independent variable) and another variable (the dependent variable).</a:t>
            </a:r>
          </a:p>
          <a:p>
            <a:r>
              <a:rPr lang="en-US" b="0" i="0" dirty="0">
                <a:solidFill>
                  <a:srgbClr val="333333"/>
                </a:solidFill>
                <a:effectLst/>
                <a:latin typeface="Roboto"/>
              </a:rPr>
              <a:t>Functions are generally represented as </a:t>
            </a:r>
            <a:r>
              <a:rPr lang="en-US" b="0" i="0" dirty="0">
                <a:solidFill>
                  <a:srgbClr val="333333"/>
                </a:solidFill>
                <a:effectLst/>
                <a:latin typeface="KaTeX_Main"/>
              </a:rPr>
              <a:t>f(x)</a:t>
            </a:r>
            <a:endParaRPr lang="en-US" b="0" i="0" dirty="0">
              <a:solidFill>
                <a:srgbClr val="333333"/>
              </a:solidFill>
              <a:effectLst/>
              <a:latin typeface="Roboto"/>
            </a:endParaRPr>
          </a:p>
          <a:p>
            <a:pPr algn="l"/>
            <a:r>
              <a:rPr lang="en-US" b="0" i="0" dirty="0">
                <a:solidFill>
                  <a:srgbClr val="333333"/>
                </a:solidFill>
                <a:effectLst/>
                <a:latin typeface="Roboto"/>
              </a:rPr>
              <a:t>Let , </a:t>
            </a:r>
            <a:r>
              <a:rPr lang="en-US" b="0" i="0" dirty="0">
                <a:solidFill>
                  <a:srgbClr val="333333"/>
                </a:solidFill>
                <a:effectLst/>
                <a:latin typeface="KaTeX_Main"/>
              </a:rPr>
              <a:t>f(x)= x</a:t>
            </a:r>
            <a:r>
              <a:rPr lang="en-US" b="0" i="0" baseline="30000" dirty="0">
                <a:solidFill>
                  <a:srgbClr val="333333"/>
                </a:solidFill>
                <a:effectLst/>
                <a:latin typeface="KaTeX_Main"/>
              </a:rPr>
              <a:t>3</a:t>
            </a:r>
            <a:endParaRPr lang="en-US" b="0" i="0" dirty="0">
              <a:solidFill>
                <a:srgbClr val="333333"/>
              </a:solidFill>
              <a:effectLst/>
              <a:latin typeface="Roboto"/>
            </a:endParaRPr>
          </a:p>
          <a:p>
            <a:pPr algn="l"/>
            <a:r>
              <a:rPr lang="en-US" b="0" i="0" dirty="0">
                <a:solidFill>
                  <a:srgbClr val="333333"/>
                </a:solidFill>
                <a:effectLst/>
                <a:latin typeface="Roboto"/>
              </a:rPr>
              <a:t>Functions can also be represented by g(), t(),… etc.</a:t>
            </a:r>
          </a:p>
          <a:p>
            <a:endParaRPr lang="en-US" dirty="0"/>
          </a:p>
        </p:txBody>
      </p:sp>
    </p:spTree>
    <p:extLst>
      <p:ext uri="{BB962C8B-B14F-4D97-AF65-F5344CB8AC3E}">
        <p14:creationId xmlns:p14="http://schemas.microsoft.com/office/powerpoint/2010/main" val="1454260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00EB0-71F2-46BF-87A7-D3449BC9ED48}"/>
              </a:ext>
            </a:extLst>
          </p:cNvPr>
          <p:cNvSpPr>
            <a:spLocks noGrp="1"/>
          </p:cNvSpPr>
          <p:nvPr>
            <p:ph type="title"/>
          </p:nvPr>
        </p:nvSpPr>
        <p:spPr/>
        <p:txBody>
          <a:bodyPr/>
          <a:lstStyle/>
          <a:p>
            <a:r>
              <a:rPr lang="en-US" dirty="0"/>
              <a:t>Multivariable function</a:t>
            </a:r>
          </a:p>
        </p:txBody>
      </p:sp>
      <p:pic>
        <p:nvPicPr>
          <p:cNvPr id="9" name="Content Placeholder 8">
            <a:extLst>
              <a:ext uri="{FF2B5EF4-FFF2-40B4-BE49-F238E27FC236}">
                <a16:creationId xmlns:a16="http://schemas.microsoft.com/office/drawing/2014/main" id="{3FF04D10-FA75-4F40-B31E-119DC3E19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1763" y="1917577"/>
            <a:ext cx="8256233" cy="4135904"/>
          </a:xfrm>
        </p:spPr>
      </p:pic>
    </p:spTree>
    <p:extLst>
      <p:ext uri="{BB962C8B-B14F-4D97-AF65-F5344CB8AC3E}">
        <p14:creationId xmlns:p14="http://schemas.microsoft.com/office/powerpoint/2010/main" val="236600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1F4E9-6C0F-4AC4-9CEA-1A0DF6FE677E}"/>
              </a:ext>
            </a:extLst>
          </p:cNvPr>
          <p:cNvSpPr>
            <a:spLocks noGrp="1"/>
          </p:cNvSpPr>
          <p:nvPr>
            <p:ph type="title"/>
          </p:nvPr>
        </p:nvSpPr>
        <p:spPr/>
        <p:txBody>
          <a:bodyPr/>
          <a:lstStyle/>
          <a:p>
            <a:r>
              <a:rPr lang="en-US" dirty="0"/>
              <a:t>Multivariable function </a:t>
            </a:r>
          </a:p>
        </p:txBody>
      </p:sp>
      <p:sp>
        <p:nvSpPr>
          <p:cNvPr id="3" name="Content Placeholder 2">
            <a:extLst>
              <a:ext uri="{FF2B5EF4-FFF2-40B4-BE49-F238E27FC236}">
                <a16:creationId xmlns:a16="http://schemas.microsoft.com/office/drawing/2014/main" id="{39F5D7F4-1071-4AE9-8778-A48A14B83116}"/>
              </a:ext>
            </a:extLst>
          </p:cNvPr>
          <p:cNvSpPr>
            <a:spLocks noGrp="1"/>
          </p:cNvSpPr>
          <p:nvPr>
            <p:ph idx="1"/>
          </p:nvPr>
        </p:nvSpPr>
        <p:spPr/>
        <p:txBody>
          <a:bodyPr/>
          <a:lstStyle/>
          <a:p>
            <a:pPr algn="l" fontAlgn="base"/>
            <a:r>
              <a:rPr lang="en-US" b="0" i="0" dirty="0">
                <a:solidFill>
                  <a:srgbClr val="21242C"/>
                </a:solidFill>
                <a:effectLst/>
                <a:latin typeface="inherit"/>
              </a:rPr>
              <a:t>A </a:t>
            </a:r>
            <a:r>
              <a:rPr lang="en-US" b="1" i="0" dirty="0">
                <a:solidFill>
                  <a:srgbClr val="21242C"/>
                </a:solidFill>
                <a:effectLst/>
                <a:latin typeface="inherit"/>
              </a:rPr>
              <a:t>multivariable function</a:t>
            </a:r>
            <a:r>
              <a:rPr lang="en-US" b="0" i="0" dirty="0">
                <a:solidFill>
                  <a:srgbClr val="21242C"/>
                </a:solidFill>
                <a:effectLst/>
                <a:latin typeface="inherit"/>
              </a:rPr>
              <a:t> is just a function whose input and/or output is made up of multiple numbers. In contrast, a function with single-number inputs and a single-number outputs is called a </a:t>
            </a:r>
            <a:r>
              <a:rPr lang="en-US" b="1" i="0" dirty="0">
                <a:solidFill>
                  <a:srgbClr val="21242C"/>
                </a:solidFill>
                <a:effectLst/>
                <a:latin typeface="inherit"/>
              </a:rPr>
              <a:t>single-variable function</a:t>
            </a:r>
            <a:r>
              <a:rPr lang="en-US" b="0" i="0" dirty="0">
                <a:solidFill>
                  <a:srgbClr val="21242C"/>
                </a:solidFill>
                <a:effectLst/>
                <a:latin typeface="inherit"/>
              </a:rPr>
              <a:t>.</a:t>
            </a:r>
          </a:p>
          <a:p>
            <a:pPr algn="l" fontAlgn="base"/>
            <a:r>
              <a:rPr lang="en-US" b="1" i="0" dirty="0">
                <a:solidFill>
                  <a:srgbClr val="21242C"/>
                </a:solidFill>
                <a:effectLst/>
                <a:latin typeface="inherit"/>
              </a:rPr>
              <a:t>Note</a:t>
            </a:r>
            <a:r>
              <a:rPr lang="en-US" b="0" i="0" dirty="0">
                <a:solidFill>
                  <a:srgbClr val="21242C"/>
                </a:solidFill>
                <a:effectLst/>
                <a:latin typeface="inherit"/>
              </a:rPr>
              <a:t>: Some authors and teachers use the word multivariable for functions with multiple-number inputs, not outputs.</a:t>
            </a:r>
          </a:p>
          <a:p>
            <a:endParaRPr lang="en-US" dirty="0"/>
          </a:p>
        </p:txBody>
      </p:sp>
    </p:spTree>
    <p:extLst>
      <p:ext uri="{BB962C8B-B14F-4D97-AF65-F5344CB8AC3E}">
        <p14:creationId xmlns:p14="http://schemas.microsoft.com/office/powerpoint/2010/main" val="1314320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C36A4-E6B2-469D-8C94-9F32E454C328}"/>
              </a:ext>
            </a:extLst>
          </p:cNvPr>
          <p:cNvSpPr>
            <a:spLocks noGrp="1"/>
          </p:cNvSpPr>
          <p:nvPr>
            <p:ph type="title"/>
          </p:nvPr>
        </p:nvSpPr>
        <p:spPr/>
        <p:txBody>
          <a:bodyPr/>
          <a:lstStyle/>
          <a:p>
            <a:r>
              <a:rPr lang="en-US" b="1" i="0" dirty="0">
                <a:solidFill>
                  <a:srgbClr val="21242C"/>
                </a:solidFill>
                <a:effectLst/>
                <a:latin typeface="Lato" panose="020F0502020204030203" pitchFamily="34" charset="0"/>
              </a:rPr>
              <a:t>Example of different types of functions</a:t>
            </a:r>
            <a:endParaRPr lang="en-US" dirty="0"/>
          </a:p>
        </p:txBody>
      </p:sp>
      <p:graphicFrame>
        <p:nvGraphicFramePr>
          <p:cNvPr id="5" name="Table 5">
            <a:extLst>
              <a:ext uri="{FF2B5EF4-FFF2-40B4-BE49-F238E27FC236}">
                <a16:creationId xmlns:a16="http://schemas.microsoft.com/office/drawing/2014/main" id="{55CF972C-97DF-4143-BA27-DC52BF1FB5C4}"/>
              </a:ext>
            </a:extLst>
          </p:cNvPr>
          <p:cNvGraphicFramePr>
            <a:graphicFrameLocks noGrp="1"/>
          </p:cNvGraphicFramePr>
          <p:nvPr>
            <p:ph idx="1"/>
            <p:extLst>
              <p:ext uri="{D42A27DB-BD31-4B8C-83A1-F6EECF244321}">
                <p14:modId xmlns:p14="http://schemas.microsoft.com/office/powerpoint/2010/main" val="4293499565"/>
              </p:ext>
            </p:extLst>
          </p:nvPr>
        </p:nvGraphicFramePr>
        <p:xfrm>
          <a:off x="1450975" y="2016125"/>
          <a:ext cx="9604374" cy="1635760"/>
        </p:xfrm>
        <a:graphic>
          <a:graphicData uri="http://schemas.openxmlformats.org/drawingml/2006/table">
            <a:tbl>
              <a:tblPr firstRow="1" bandRow="1">
                <a:tableStyleId>{5C22544A-7EE6-4342-B048-85BDC9FD1C3A}</a:tableStyleId>
              </a:tblPr>
              <a:tblGrid>
                <a:gridCol w="3201458">
                  <a:extLst>
                    <a:ext uri="{9D8B030D-6E8A-4147-A177-3AD203B41FA5}">
                      <a16:colId xmlns:a16="http://schemas.microsoft.com/office/drawing/2014/main" val="74714154"/>
                    </a:ext>
                  </a:extLst>
                </a:gridCol>
                <a:gridCol w="3201458">
                  <a:extLst>
                    <a:ext uri="{9D8B030D-6E8A-4147-A177-3AD203B41FA5}">
                      <a16:colId xmlns:a16="http://schemas.microsoft.com/office/drawing/2014/main" val="108805500"/>
                    </a:ext>
                  </a:extLst>
                </a:gridCol>
                <a:gridCol w="3201458">
                  <a:extLst>
                    <a:ext uri="{9D8B030D-6E8A-4147-A177-3AD203B41FA5}">
                      <a16:colId xmlns:a16="http://schemas.microsoft.com/office/drawing/2014/main" val="356541930"/>
                    </a:ext>
                  </a:extLst>
                </a:gridCol>
              </a:tblGrid>
              <a:tr h="370840">
                <a:tc>
                  <a:txBody>
                    <a:bodyPr/>
                    <a:lstStyle/>
                    <a:p>
                      <a:endParaRPr lang="en-US"/>
                    </a:p>
                  </a:txBody>
                  <a:tcPr/>
                </a:tc>
                <a:tc>
                  <a:txBody>
                    <a:bodyPr/>
                    <a:lstStyle/>
                    <a:p>
                      <a:pPr algn="l" fontAlgn="base"/>
                      <a:r>
                        <a:rPr lang="en-US" b="1" dirty="0">
                          <a:effectLst/>
                          <a:latin typeface="inherit"/>
                        </a:rPr>
                        <a:t>Single-number input</a:t>
                      </a:r>
                    </a:p>
                  </a:txBody>
                  <a:tcPr marL="76200" marR="76200" marT="38100" marB="15240" anchor="ctr"/>
                </a:tc>
                <a:tc>
                  <a:txBody>
                    <a:bodyPr/>
                    <a:lstStyle/>
                    <a:p>
                      <a:pPr algn="l" fontAlgn="base"/>
                      <a:r>
                        <a:rPr lang="en-US" b="1" dirty="0">
                          <a:effectLst/>
                          <a:latin typeface="inherit"/>
                        </a:rPr>
                        <a:t>Multiple-number inputs</a:t>
                      </a:r>
                    </a:p>
                  </a:txBody>
                  <a:tcPr marL="76200" marR="76200" marT="38100" marB="15240" anchor="ctr"/>
                </a:tc>
                <a:extLst>
                  <a:ext uri="{0D108BD9-81ED-4DB2-BD59-A6C34878D82A}">
                    <a16:rowId xmlns:a16="http://schemas.microsoft.com/office/drawing/2014/main" val="3491486881"/>
                  </a:ext>
                </a:extLst>
              </a:tr>
              <a:tr h="37084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b="1" dirty="0">
                          <a:effectLst/>
                          <a:latin typeface="inherit"/>
                        </a:rPr>
                        <a:t>Single-number output</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dirty="0">
                        <a:effectLst/>
                      </a:endParaRPr>
                    </a:p>
                  </a:txBody>
                  <a:tcPr marL="76200" marR="76200" marT="38100" marB="38100" anchor="ctr"/>
                </a:tc>
                <a:tc>
                  <a:txBody>
                    <a:bodyPr/>
                    <a:lstStyle/>
                    <a:p>
                      <a:pPr algn="l" fontAlgn="base"/>
                      <a:r>
                        <a:rPr lang="en-US" sz="1800" b="0" i="1" kern="1200" dirty="0">
                          <a:solidFill>
                            <a:schemeClr val="dk1"/>
                          </a:solidFill>
                          <a:effectLst/>
                          <a:latin typeface="+mn-lt"/>
                          <a:ea typeface="+mn-ea"/>
                          <a:cs typeface="+mn-cs"/>
                        </a:rPr>
                        <a:t>f</a:t>
                      </a:r>
                      <a:r>
                        <a:rPr lang="en-US" sz="1800" b="0" i="0" kern="1200" dirty="0">
                          <a:solidFill>
                            <a:schemeClr val="dk1"/>
                          </a:solidFill>
                          <a:effectLst/>
                          <a:latin typeface="+mn-lt"/>
                          <a:ea typeface="+mn-ea"/>
                          <a:cs typeface="+mn-cs"/>
                        </a:rPr>
                        <a:t>(</a:t>
                      </a:r>
                      <a:r>
                        <a:rPr lang="en-US" sz="1800" b="0" i="1" kern="1200" dirty="0">
                          <a:solidFill>
                            <a:schemeClr val="dk1"/>
                          </a:solidFill>
                          <a:effectLst/>
                          <a:latin typeface="+mn-lt"/>
                          <a:ea typeface="+mn-ea"/>
                          <a:cs typeface="+mn-cs"/>
                        </a:rPr>
                        <a:t>x</a:t>
                      </a:r>
                      <a:r>
                        <a:rPr lang="en-US" sz="1800" b="0" i="0" kern="1200" dirty="0">
                          <a:solidFill>
                            <a:schemeClr val="dk1"/>
                          </a:solidFill>
                          <a:effectLst/>
                          <a:latin typeface="+mn-lt"/>
                          <a:ea typeface="+mn-ea"/>
                          <a:cs typeface="+mn-cs"/>
                        </a:rPr>
                        <a:t>)=</a:t>
                      </a:r>
                      <a:r>
                        <a:rPr lang="en-US" sz="1800" b="0" i="1" kern="1200" dirty="0">
                          <a:solidFill>
                            <a:schemeClr val="dk1"/>
                          </a:solidFill>
                          <a:effectLst/>
                          <a:latin typeface="+mn-lt"/>
                          <a:ea typeface="+mn-ea"/>
                          <a:cs typeface="+mn-cs"/>
                        </a:rPr>
                        <a:t>x</a:t>
                      </a:r>
                      <a:r>
                        <a:rPr lang="en-US" sz="1800" b="0" i="0" kern="1200" baseline="30000" dirty="0">
                          <a:solidFill>
                            <a:schemeClr val="dk1"/>
                          </a:solidFill>
                          <a:effectLst/>
                          <a:latin typeface="+mn-lt"/>
                          <a:ea typeface="+mn-ea"/>
                          <a:cs typeface="+mn-cs"/>
                        </a:rPr>
                        <a:t>2</a:t>
                      </a:r>
                      <a:endParaRPr lang="en-US" baseline="30000" dirty="0">
                        <a:effectLst/>
                      </a:endParaRPr>
                    </a:p>
                  </a:txBody>
                  <a:tcPr marL="76200" marR="76200" marT="38100" marB="38100" anchor="ctr"/>
                </a:tc>
                <a:tc>
                  <a:txBody>
                    <a:bodyPr/>
                    <a:lstStyle/>
                    <a:p>
                      <a:pPr algn="l" fontAlgn="base"/>
                      <a:r>
                        <a:rPr lang="es-ES" sz="1800" b="0" i="1" kern="1200" dirty="0">
                          <a:solidFill>
                            <a:schemeClr val="dk1"/>
                          </a:solidFill>
                          <a:effectLst/>
                          <a:latin typeface="+mn-lt"/>
                          <a:ea typeface="+mn-ea"/>
                          <a:cs typeface="+mn-cs"/>
                        </a:rPr>
                        <a:t>f</a:t>
                      </a:r>
                      <a:r>
                        <a:rPr lang="es-ES" sz="1800" b="0" i="0" kern="1200" dirty="0">
                          <a:solidFill>
                            <a:schemeClr val="dk1"/>
                          </a:solidFill>
                          <a:effectLst/>
                          <a:latin typeface="+mn-lt"/>
                          <a:ea typeface="+mn-ea"/>
                          <a:cs typeface="+mn-cs"/>
                        </a:rPr>
                        <a:t>(</a:t>
                      </a:r>
                      <a:r>
                        <a:rPr lang="es-ES" sz="1800" b="0" i="1" kern="1200" dirty="0" err="1">
                          <a:solidFill>
                            <a:schemeClr val="dk1"/>
                          </a:solidFill>
                          <a:effectLst/>
                          <a:latin typeface="+mn-lt"/>
                          <a:ea typeface="+mn-ea"/>
                          <a:cs typeface="+mn-cs"/>
                        </a:rPr>
                        <a:t>x</a:t>
                      </a:r>
                      <a:r>
                        <a:rPr lang="es-ES" sz="1800" b="0" i="0" kern="1200" dirty="0" err="1">
                          <a:solidFill>
                            <a:schemeClr val="dk1"/>
                          </a:solidFill>
                          <a:effectLst/>
                          <a:latin typeface="+mn-lt"/>
                          <a:ea typeface="+mn-ea"/>
                          <a:cs typeface="+mn-cs"/>
                        </a:rPr>
                        <a:t>,</a:t>
                      </a:r>
                      <a:r>
                        <a:rPr lang="es-ES" sz="1800" b="0" i="1" kern="1200" dirty="0" err="1">
                          <a:solidFill>
                            <a:schemeClr val="dk1"/>
                          </a:solidFill>
                          <a:effectLst/>
                          <a:latin typeface="+mn-lt"/>
                          <a:ea typeface="+mn-ea"/>
                          <a:cs typeface="+mn-cs"/>
                        </a:rPr>
                        <a:t>y</a:t>
                      </a:r>
                      <a:r>
                        <a:rPr lang="es-ES" sz="1800" b="0" i="0" kern="1200" dirty="0">
                          <a:solidFill>
                            <a:schemeClr val="dk1"/>
                          </a:solidFill>
                          <a:effectLst/>
                          <a:latin typeface="+mn-lt"/>
                          <a:ea typeface="+mn-ea"/>
                          <a:cs typeface="+mn-cs"/>
                        </a:rPr>
                        <a:t>)=</a:t>
                      </a:r>
                      <a:r>
                        <a:rPr lang="es-ES" sz="1800" b="0" i="1" kern="1200" dirty="0">
                          <a:solidFill>
                            <a:schemeClr val="dk1"/>
                          </a:solidFill>
                          <a:effectLst/>
                          <a:latin typeface="+mn-lt"/>
                          <a:ea typeface="+mn-ea"/>
                          <a:cs typeface="+mn-cs"/>
                        </a:rPr>
                        <a:t>x</a:t>
                      </a:r>
                      <a:r>
                        <a:rPr lang="es-ES" sz="1800" b="0" i="0" kern="1200" baseline="30000" dirty="0">
                          <a:solidFill>
                            <a:schemeClr val="dk1"/>
                          </a:solidFill>
                          <a:effectLst/>
                          <a:latin typeface="+mn-lt"/>
                          <a:ea typeface="+mn-ea"/>
                          <a:cs typeface="+mn-cs"/>
                        </a:rPr>
                        <a:t>2</a:t>
                      </a:r>
                      <a:r>
                        <a:rPr lang="es-ES" sz="1800" b="0" i="0" kern="1200" dirty="0">
                          <a:solidFill>
                            <a:schemeClr val="dk1"/>
                          </a:solidFill>
                          <a:effectLst/>
                          <a:latin typeface="+mn-lt"/>
                          <a:ea typeface="+mn-ea"/>
                          <a:cs typeface="+mn-cs"/>
                        </a:rPr>
                        <a:t>+</a:t>
                      </a:r>
                      <a:r>
                        <a:rPr lang="es-ES" sz="1800" b="0" i="1" kern="1200" dirty="0">
                          <a:solidFill>
                            <a:schemeClr val="dk1"/>
                          </a:solidFill>
                          <a:effectLst/>
                          <a:latin typeface="+mn-lt"/>
                          <a:ea typeface="+mn-ea"/>
                          <a:cs typeface="+mn-cs"/>
                        </a:rPr>
                        <a:t>y</a:t>
                      </a:r>
                      <a:r>
                        <a:rPr lang="es-ES" sz="1800" b="0" i="0" kern="1200" baseline="30000" dirty="0">
                          <a:solidFill>
                            <a:schemeClr val="dk1"/>
                          </a:solidFill>
                          <a:effectLst/>
                          <a:latin typeface="+mn-lt"/>
                          <a:ea typeface="+mn-ea"/>
                          <a:cs typeface="+mn-cs"/>
                        </a:rPr>
                        <a:t>3</a:t>
                      </a:r>
                      <a:endParaRPr lang="en-US" baseline="30000" dirty="0">
                        <a:effectLst/>
                        <a:latin typeface="KaTeX_Main"/>
                      </a:endParaRPr>
                    </a:p>
                  </a:txBody>
                  <a:tcPr marL="76200" marR="76200" marT="38100" marB="38100" anchor="ctr"/>
                </a:tc>
                <a:extLst>
                  <a:ext uri="{0D108BD9-81ED-4DB2-BD59-A6C34878D82A}">
                    <a16:rowId xmlns:a16="http://schemas.microsoft.com/office/drawing/2014/main" val="4248546490"/>
                  </a:ext>
                </a:extLst>
              </a:tr>
              <a:tr h="37084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b="1" kern="1200" dirty="0">
                          <a:solidFill>
                            <a:schemeClr val="dk1"/>
                          </a:solidFill>
                          <a:effectLst/>
                          <a:latin typeface="inherit"/>
                          <a:ea typeface="+mn-ea"/>
                          <a:cs typeface="+mn-cs"/>
                        </a:rPr>
                        <a:t>Multiple-number output</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b="1" kern="1200" dirty="0">
                        <a:solidFill>
                          <a:schemeClr val="dk1"/>
                        </a:solidFill>
                        <a:effectLst/>
                        <a:latin typeface="inherit"/>
                        <a:ea typeface="+mn-ea"/>
                        <a:cs typeface="+mn-cs"/>
                      </a:endParaRPr>
                    </a:p>
                  </a:txBody>
                  <a:tcPr/>
                </a:tc>
                <a:tc>
                  <a:txBody>
                    <a:bodyPr/>
                    <a:lstStyle/>
                    <a:p>
                      <a:r>
                        <a:rPr lang="en-US" sz="1800" b="0" i="1" kern="1200" dirty="0">
                          <a:solidFill>
                            <a:schemeClr val="dk1"/>
                          </a:solidFill>
                          <a:effectLst/>
                          <a:latin typeface="+mn-lt"/>
                          <a:ea typeface="+mn-ea"/>
                          <a:cs typeface="+mn-cs"/>
                        </a:rPr>
                        <a:t>f</a:t>
                      </a:r>
                      <a:r>
                        <a:rPr lang="en-US" sz="1800" b="0" i="0" kern="1200" dirty="0">
                          <a:solidFill>
                            <a:schemeClr val="dk1"/>
                          </a:solidFill>
                          <a:effectLst/>
                          <a:latin typeface="+mn-lt"/>
                          <a:ea typeface="+mn-ea"/>
                          <a:cs typeface="+mn-cs"/>
                        </a:rPr>
                        <a:t>(</a:t>
                      </a:r>
                      <a:r>
                        <a:rPr lang="en-US" sz="1800" b="0" i="1" kern="1200" dirty="0">
                          <a:solidFill>
                            <a:schemeClr val="dk1"/>
                          </a:solidFill>
                          <a:effectLst/>
                          <a:latin typeface="+mn-lt"/>
                          <a:ea typeface="+mn-ea"/>
                          <a:cs typeface="+mn-cs"/>
                        </a:rPr>
                        <a:t>t</a:t>
                      </a:r>
                      <a:r>
                        <a:rPr lang="en-US" sz="1800" b="0" i="0" kern="1200" dirty="0">
                          <a:solidFill>
                            <a:schemeClr val="dk1"/>
                          </a:solidFill>
                          <a:effectLst/>
                          <a:latin typeface="+mn-lt"/>
                          <a:ea typeface="+mn-ea"/>
                          <a:cs typeface="+mn-cs"/>
                        </a:rPr>
                        <a:t>)=(cos(</a:t>
                      </a:r>
                      <a:r>
                        <a:rPr lang="en-US" sz="1800" b="0" i="1" kern="1200" dirty="0">
                          <a:solidFill>
                            <a:schemeClr val="dk1"/>
                          </a:solidFill>
                          <a:effectLst/>
                          <a:latin typeface="+mn-lt"/>
                          <a:ea typeface="+mn-ea"/>
                          <a:cs typeface="+mn-cs"/>
                        </a:rPr>
                        <a:t>t</a:t>
                      </a:r>
                      <a:r>
                        <a:rPr lang="en-US" sz="1800" b="0" i="0" kern="1200" dirty="0">
                          <a:solidFill>
                            <a:schemeClr val="dk1"/>
                          </a:solidFill>
                          <a:effectLst/>
                          <a:latin typeface="+mn-lt"/>
                          <a:ea typeface="+mn-ea"/>
                          <a:cs typeface="+mn-cs"/>
                        </a:rPr>
                        <a:t>),sin(</a:t>
                      </a:r>
                      <a:r>
                        <a:rPr lang="en-US" sz="1800" b="0" i="1" kern="1200" dirty="0">
                          <a:solidFill>
                            <a:schemeClr val="dk1"/>
                          </a:solidFill>
                          <a:effectLst/>
                          <a:latin typeface="+mn-lt"/>
                          <a:ea typeface="+mn-ea"/>
                          <a:cs typeface="+mn-cs"/>
                        </a:rPr>
                        <a:t>t</a:t>
                      </a:r>
                      <a:r>
                        <a:rPr lang="en-US" sz="1800" b="0" i="0" kern="1200" dirty="0">
                          <a:solidFill>
                            <a:schemeClr val="dk1"/>
                          </a:solidFill>
                          <a:effectLst/>
                          <a:latin typeface="+mn-lt"/>
                          <a:ea typeface="+mn-ea"/>
                          <a:cs typeface="+mn-cs"/>
                        </a:rPr>
                        <a:t>))</a:t>
                      </a:r>
                      <a:endParaRPr lang="en-US" dirty="0"/>
                    </a:p>
                  </a:txBody>
                  <a:tcPr/>
                </a:tc>
                <a:tc>
                  <a:txBody>
                    <a:bodyPr/>
                    <a:lstStyle/>
                    <a:p>
                      <a:r>
                        <a:rPr lang="pl-PL" sz="1800" b="0" i="1" kern="1200" dirty="0">
                          <a:solidFill>
                            <a:schemeClr val="dk1"/>
                          </a:solidFill>
                          <a:effectLst/>
                          <a:latin typeface="+mn-lt"/>
                          <a:ea typeface="+mn-ea"/>
                          <a:cs typeface="+mn-cs"/>
                        </a:rPr>
                        <a:t>f</a:t>
                      </a:r>
                      <a:r>
                        <a:rPr lang="pl-PL" sz="1800" b="0" i="0" kern="1200" dirty="0">
                          <a:solidFill>
                            <a:schemeClr val="dk1"/>
                          </a:solidFill>
                          <a:effectLst/>
                          <a:latin typeface="+mn-lt"/>
                          <a:ea typeface="+mn-ea"/>
                          <a:cs typeface="+mn-cs"/>
                        </a:rPr>
                        <a:t>(</a:t>
                      </a:r>
                      <a:r>
                        <a:rPr lang="pl-PL" sz="1800" b="0" i="1" kern="1200" dirty="0">
                          <a:solidFill>
                            <a:schemeClr val="dk1"/>
                          </a:solidFill>
                          <a:effectLst/>
                          <a:latin typeface="+mn-lt"/>
                          <a:ea typeface="+mn-ea"/>
                          <a:cs typeface="+mn-cs"/>
                        </a:rPr>
                        <a:t>u</a:t>
                      </a:r>
                      <a:r>
                        <a:rPr lang="pl-PL" sz="1800" b="0" i="0" kern="1200" dirty="0">
                          <a:solidFill>
                            <a:schemeClr val="dk1"/>
                          </a:solidFill>
                          <a:effectLst/>
                          <a:latin typeface="+mn-lt"/>
                          <a:ea typeface="+mn-ea"/>
                          <a:cs typeface="+mn-cs"/>
                        </a:rPr>
                        <a:t>,</a:t>
                      </a:r>
                      <a:r>
                        <a:rPr lang="pl-PL" sz="1800" b="0" i="1" kern="1200" dirty="0">
                          <a:solidFill>
                            <a:schemeClr val="dk1"/>
                          </a:solidFill>
                          <a:effectLst/>
                          <a:latin typeface="+mn-lt"/>
                          <a:ea typeface="+mn-ea"/>
                          <a:cs typeface="+mn-cs"/>
                        </a:rPr>
                        <a:t>v</a:t>
                      </a:r>
                      <a:r>
                        <a:rPr lang="pl-PL" sz="1800" b="0" i="0" kern="1200" dirty="0">
                          <a:solidFill>
                            <a:schemeClr val="dk1"/>
                          </a:solidFill>
                          <a:effectLst/>
                          <a:latin typeface="+mn-lt"/>
                          <a:ea typeface="+mn-ea"/>
                          <a:cs typeface="+mn-cs"/>
                        </a:rPr>
                        <a:t>)=(</a:t>
                      </a:r>
                      <a:r>
                        <a:rPr lang="pl-PL" sz="1800" b="0" i="1" kern="1200" dirty="0">
                          <a:solidFill>
                            <a:schemeClr val="dk1"/>
                          </a:solidFill>
                          <a:effectLst/>
                          <a:latin typeface="+mn-lt"/>
                          <a:ea typeface="+mn-ea"/>
                          <a:cs typeface="+mn-cs"/>
                        </a:rPr>
                        <a:t>u</a:t>
                      </a:r>
                      <a:r>
                        <a:rPr lang="pl-PL" sz="1800" b="0" i="0" kern="1200" baseline="30000" dirty="0">
                          <a:solidFill>
                            <a:schemeClr val="dk1"/>
                          </a:solidFill>
                          <a:effectLst/>
                          <a:latin typeface="+mn-lt"/>
                          <a:ea typeface="+mn-ea"/>
                          <a:cs typeface="+mn-cs"/>
                        </a:rPr>
                        <a:t>2</a:t>
                      </a:r>
                      <a:r>
                        <a:rPr lang="pl-PL" sz="1800" b="0" i="0" kern="1200" dirty="0">
                          <a:solidFill>
                            <a:schemeClr val="dk1"/>
                          </a:solidFill>
                          <a:effectLst/>
                          <a:latin typeface="+mn-lt"/>
                          <a:ea typeface="+mn-ea"/>
                          <a:cs typeface="+mn-cs"/>
                        </a:rPr>
                        <a:t>−</a:t>
                      </a:r>
                      <a:r>
                        <a:rPr lang="pl-PL" sz="1800" b="0" i="1" kern="1200" dirty="0">
                          <a:solidFill>
                            <a:schemeClr val="dk1"/>
                          </a:solidFill>
                          <a:effectLst/>
                          <a:latin typeface="+mn-lt"/>
                          <a:ea typeface="+mn-ea"/>
                          <a:cs typeface="+mn-cs"/>
                        </a:rPr>
                        <a:t>v</a:t>
                      </a:r>
                      <a:r>
                        <a:rPr lang="pl-PL" sz="1800" b="0" i="0" kern="1200" dirty="0">
                          <a:solidFill>
                            <a:schemeClr val="dk1"/>
                          </a:solidFill>
                          <a:effectLst/>
                          <a:latin typeface="+mn-lt"/>
                          <a:ea typeface="+mn-ea"/>
                          <a:cs typeface="+mn-cs"/>
                        </a:rPr>
                        <a:t>,</a:t>
                      </a:r>
                      <a:r>
                        <a:rPr lang="pl-PL" sz="1800" b="0" i="1" kern="1200" dirty="0">
                          <a:solidFill>
                            <a:schemeClr val="dk1"/>
                          </a:solidFill>
                          <a:effectLst/>
                          <a:latin typeface="+mn-lt"/>
                          <a:ea typeface="+mn-ea"/>
                          <a:cs typeface="+mn-cs"/>
                        </a:rPr>
                        <a:t>v</a:t>
                      </a:r>
                      <a:r>
                        <a:rPr lang="pl-PL" sz="1800" b="0" i="0" kern="1200" baseline="30000" dirty="0">
                          <a:solidFill>
                            <a:schemeClr val="dk1"/>
                          </a:solidFill>
                          <a:effectLst/>
                          <a:latin typeface="+mn-lt"/>
                          <a:ea typeface="+mn-ea"/>
                          <a:cs typeface="+mn-cs"/>
                        </a:rPr>
                        <a:t>2</a:t>
                      </a:r>
                      <a:r>
                        <a:rPr lang="pl-PL" sz="1800" b="0" i="0" kern="1200" dirty="0">
                          <a:solidFill>
                            <a:schemeClr val="dk1"/>
                          </a:solidFill>
                          <a:effectLst/>
                          <a:latin typeface="+mn-lt"/>
                          <a:ea typeface="+mn-ea"/>
                          <a:cs typeface="+mn-cs"/>
                        </a:rPr>
                        <a:t>+</a:t>
                      </a:r>
                      <a:r>
                        <a:rPr lang="pl-PL" sz="1800" b="0" i="1" kern="1200" dirty="0">
                          <a:solidFill>
                            <a:schemeClr val="dk1"/>
                          </a:solidFill>
                          <a:effectLst/>
                          <a:latin typeface="+mn-lt"/>
                          <a:ea typeface="+mn-ea"/>
                          <a:cs typeface="+mn-cs"/>
                        </a:rPr>
                        <a:t>u</a:t>
                      </a:r>
                      <a:r>
                        <a:rPr lang="pl-PL" sz="1800" b="0" i="0" kern="1200" dirty="0">
                          <a:solidFill>
                            <a:schemeClr val="dk1"/>
                          </a:solidFill>
                          <a:effectLst/>
                          <a:latin typeface="+mn-lt"/>
                          <a:ea typeface="+mn-ea"/>
                          <a:cs typeface="+mn-cs"/>
                        </a:rPr>
                        <a:t>)</a:t>
                      </a:r>
                      <a:endParaRPr lang="en-US" dirty="0"/>
                    </a:p>
                  </a:txBody>
                  <a:tcPr/>
                </a:tc>
                <a:extLst>
                  <a:ext uri="{0D108BD9-81ED-4DB2-BD59-A6C34878D82A}">
                    <a16:rowId xmlns:a16="http://schemas.microsoft.com/office/drawing/2014/main" val="2824177663"/>
                  </a:ext>
                </a:extLst>
              </a:tr>
            </a:tbl>
          </a:graphicData>
        </a:graphic>
      </p:graphicFrame>
    </p:spTree>
    <p:extLst>
      <p:ext uri="{BB962C8B-B14F-4D97-AF65-F5344CB8AC3E}">
        <p14:creationId xmlns:p14="http://schemas.microsoft.com/office/powerpoint/2010/main" val="31366476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158</TotalTime>
  <Words>260</Words>
  <Application>Microsoft Office PowerPoint</Application>
  <PresentationFormat>Widescreen</PresentationFormat>
  <Paragraphs>23</Paragraphs>
  <Slides>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arial</vt:lpstr>
      <vt:lpstr>Gill Sans MT</vt:lpstr>
      <vt:lpstr>inherit</vt:lpstr>
      <vt:lpstr>KaTeX_Main</vt:lpstr>
      <vt:lpstr>Lato</vt:lpstr>
      <vt:lpstr>Roboto</vt:lpstr>
      <vt:lpstr>Gallery</vt:lpstr>
      <vt:lpstr>Multivariable calculus </vt:lpstr>
      <vt:lpstr>WHAT IS CALCULUS?</vt:lpstr>
      <vt:lpstr>Multivariable calculus</vt:lpstr>
      <vt:lpstr>Function</vt:lpstr>
      <vt:lpstr>Multivariable function</vt:lpstr>
      <vt:lpstr>Multivariable function </vt:lpstr>
      <vt:lpstr>Example of different types of functions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Multivariable calculus</dc:title>
  <dc:creator>dell</dc:creator>
  <cp:lastModifiedBy>dell</cp:lastModifiedBy>
  <cp:revision>9</cp:revision>
  <dcterms:created xsi:type="dcterms:W3CDTF">2021-02-08T13:26:38Z</dcterms:created>
  <dcterms:modified xsi:type="dcterms:W3CDTF">2021-02-11T12:51:24Z</dcterms:modified>
</cp:coreProperties>
</file>