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7" r:id="rId4"/>
    <p:sldId id="268" r:id="rId5"/>
    <p:sldId id="264" r:id="rId6"/>
    <p:sldId id="265" r:id="rId7"/>
    <p:sldId id="275" r:id="rId8"/>
    <p:sldId id="269" r:id="rId9"/>
    <p:sldId id="276" r:id="rId10"/>
    <p:sldId id="270" r:id="rId11"/>
    <p:sldId id="277" r:id="rId12"/>
    <p:sldId id="274" r:id="rId13"/>
    <p:sldId id="278" r:id="rId14"/>
    <p:sldId id="271" r:id="rId15"/>
    <p:sldId id="27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097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81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958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907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91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60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816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7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897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8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72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C4246-BE9C-42E1-AF2D-D9904E1752E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9B230BC-1E02-42C7-BECE-68F2AACF881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422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image" Target="../media/image26.wmf"/><Relationship Id="rId7" Type="http://schemas.openxmlformats.org/officeDocument/2006/relationships/image" Target="../media/image28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oleObject" Target="../embeddings/oleObject31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40.wmf"/><Relationship Id="rId18" Type="http://schemas.openxmlformats.org/officeDocument/2006/relationships/oleObject" Target="../embeddings/oleObject40.bin"/><Relationship Id="rId3" Type="http://schemas.openxmlformats.org/officeDocument/2006/relationships/image" Target="../media/image35.wmf"/><Relationship Id="rId21" Type="http://schemas.openxmlformats.org/officeDocument/2006/relationships/image" Target="../media/image44.wmf"/><Relationship Id="rId7" Type="http://schemas.openxmlformats.org/officeDocument/2006/relationships/image" Target="../media/image37.wmf"/><Relationship Id="rId12" Type="http://schemas.openxmlformats.org/officeDocument/2006/relationships/oleObject" Target="../embeddings/oleObject37.bin"/><Relationship Id="rId17" Type="http://schemas.openxmlformats.org/officeDocument/2006/relationships/image" Target="../media/image42.wmf"/><Relationship Id="rId2" Type="http://schemas.openxmlformats.org/officeDocument/2006/relationships/oleObject" Target="../embeddings/oleObject32.bin"/><Relationship Id="rId16" Type="http://schemas.openxmlformats.org/officeDocument/2006/relationships/oleObject" Target="../embeddings/oleObject39.bin"/><Relationship Id="rId20" Type="http://schemas.openxmlformats.org/officeDocument/2006/relationships/oleObject" Target="../embeddings/oleObject4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39.wmf"/><Relationship Id="rId5" Type="http://schemas.openxmlformats.org/officeDocument/2006/relationships/image" Target="../media/image36.wmf"/><Relationship Id="rId15" Type="http://schemas.openxmlformats.org/officeDocument/2006/relationships/image" Target="../media/image41.wmf"/><Relationship Id="rId10" Type="http://schemas.openxmlformats.org/officeDocument/2006/relationships/oleObject" Target="../embeddings/oleObject36.bin"/><Relationship Id="rId19" Type="http://schemas.openxmlformats.org/officeDocument/2006/relationships/image" Target="../media/image43.wmf"/><Relationship Id="rId4" Type="http://schemas.openxmlformats.org/officeDocument/2006/relationships/oleObject" Target="../embeddings/oleObject33.bin"/><Relationship Id="rId9" Type="http://schemas.openxmlformats.org/officeDocument/2006/relationships/image" Target="../media/image38.wmf"/><Relationship Id="rId14" Type="http://schemas.openxmlformats.org/officeDocument/2006/relationships/oleObject" Target="../embeddings/oleObject3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11.bin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0.wmf"/><Relationship Id="rId5" Type="http://schemas.openxmlformats.org/officeDocument/2006/relationships/image" Target="../media/image17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8E2D8-8959-44CF-A44F-322F90CE52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Rules for Differentiation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900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8C1B0-3D7C-4DE7-905F-472D5FDF5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Constant Multiple Rule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6E645-4051-4656-8C28-5509254BEDA3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 dirty="0"/>
              <a:t>The derivative of a constant times a function is equal to the constant times the derivative of the function.</a:t>
            </a:r>
          </a:p>
          <a:p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42C393D-6CE0-4511-BE58-4AB20652BB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087018"/>
              </p:ext>
            </p:extLst>
          </p:nvPr>
        </p:nvGraphicFramePr>
        <p:xfrm>
          <a:off x="2743200" y="2952750"/>
          <a:ext cx="67056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05854" imgH="949599" progId="Equation.DSMT4">
                  <p:embed/>
                </p:oleObj>
              </mc:Choice>
              <mc:Fallback>
                <p:oleObj name="Equation" r:id="rId2" imgW="6705854" imgH="94959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43200" y="2952750"/>
                        <a:ext cx="6705600" cy="949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301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14042EA-2139-45B4-8797-B4A18A7019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1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1D3A23B-BF5F-4AE9-BC23-9AD3A779B4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51579" y="2015732"/>
            <a:ext cx="9603275" cy="363046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/>
              <a:t>Find the derivative of:</a:t>
            </a:r>
          </a:p>
        </p:txBody>
      </p:sp>
      <p:graphicFrame>
        <p:nvGraphicFramePr>
          <p:cNvPr id="28676" name="Object 4">
            <a:extLst>
              <a:ext uri="{FF2B5EF4-FFF2-40B4-BE49-F238E27FC236}">
                <a16:creationId xmlns:a16="http://schemas.microsoft.com/office/drawing/2014/main" id="{7E112A1D-4211-4CB5-9322-93CCA2DBDF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36938" y="2333625"/>
          <a:ext cx="12192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18960" imgH="571320" progId="Equation.DSMT4">
                  <p:embed/>
                </p:oleObj>
              </mc:Choice>
              <mc:Fallback>
                <p:oleObj name="Equation" r:id="rId2" imgW="1218960" imgH="571320" progId="Equation.DSMT4">
                  <p:embed/>
                  <p:pic>
                    <p:nvPicPr>
                      <p:cNvPr id="28676" name="Object 4">
                        <a:extLst>
                          <a:ext uri="{FF2B5EF4-FFF2-40B4-BE49-F238E27FC236}">
                            <a16:creationId xmlns:a16="http://schemas.microsoft.com/office/drawing/2014/main" id="{7E112A1D-4211-4CB5-9322-93CCA2DBDF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6938" y="2333625"/>
                        <a:ext cx="12192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5">
            <a:extLst>
              <a:ext uri="{FF2B5EF4-FFF2-40B4-BE49-F238E27FC236}">
                <a16:creationId xmlns:a16="http://schemas.microsoft.com/office/drawing/2014/main" id="{4EBD9B82-1FAA-4C7C-B909-897D861529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8338" y="3127375"/>
          <a:ext cx="2489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89040" imgH="952200" progId="Equation.DSMT4">
                  <p:embed/>
                </p:oleObj>
              </mc:Choice>
              <mc:Fallback>
                <p:oleObj name="Equation" r:id="rId4" imgW="2489040" imgH="952200" progId="Equation.DSMT4">
                  <p:embed/>
                  <p:pic>
                    <p:nvPicPr>
                      <p:cNvPr id="28677" name="Object 5">
                        <a:extLst>
                          <a:ext uri="{FF2B5EF4-FFF2-40B4-BE49-F238E27FC236}">
                            <a16:creationId xmlns:a16="http://schemas.microsoft.com/office/drawing/2014/main" id="{4EBD9B82-1FAA-4C7C-B909-897D861529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8" y="3127375"/>
                        <a:ext cx="24892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6">
            <a:extLst>
              <a:ext uri="{FF2B5EF4-FFF2-40B4-BE49-F238E27FC236}">
                <a16:creationId xmlns:a16="http://schemas.microsoft.com/office/drawing/2014/main" id="{084E28B0-584C-446B-A7BF-6D86AB06F4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9788" y="3289300"/>
          <a:ext cx="7366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36560" imgH="596880" progId="Equation.DSMT4">
                  <p:embed/>
                </p:oleObj>
              </mc:Choice>
              <mc:Fallback>
                <p:oleObj name="Equation" r:id="rId6" imgW="736560" imgH="596880" progId="Equation.DSMT4">
                  <p:embed/>
                  <p:pic>
                    <p:nvPicPr>
                      <p:cNvPr id="28678" name="Object 6">
                        <a:extLst>
                          <a:ext uri="{FF2B5EF4-FFF2-40B4-BE49-F238E27FC236}">
                            <a16:creationId xmlns:a16="http://schemas.microsoft.com/office/drawing/2014/main" id="{084E28B0-584C-446B-A7BF-6D86AB06F4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9788" y="3289300"/>
                        <a:ext cx="7366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Object 7">
            <a:extLst>
              <a:ext uri="{FF2B5EF4-FFF2-40B4-BE49-F238E27FC236}">
                <a16:creationId xmlns:a16="http://schemas.microsoft.com/office/drawing/2014/main" id="{8201078F-422B-4589-A800-5C96D1412B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63888" y="4435475"/>
          <a:ext cx="15240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3880" imgH="1002960" progId="Equation.DSMT4">
                  <p:embed/>
                </p:oleObj>
              </mc:Choice>
              <mc:Fallback>
                <p:oleObj name="Equation" r:id="rId8" imgW="1523880" imgH="1002960" progId="Equation.DSMT4">
                  <p:embed/>
                  <p:pic>
                    <p:nvPicPr>
                      <p:cNvPr id="28679" name="Object 7">
                        <a:extLst>
                          <a:ext uri="{FF2B5EF4-FFF2-40B4-BE49-F238E27FC236}">
                            <a16:creationId xmlns:a16="http://schemas.microsoft.com/office/drawing/2014/main" id="{8201078F-422B-4589-A800-5C96D1412B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3888" y="4435475"/>
                        <a:ext cx="15240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BDE4C99-0A7C-4956-AD3B-D8A04AC4B4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2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BC731DB1-BCDC-42B8-93D1-0DD6E3234A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 dirty="0"/>
              <a:t>Find the derivative of:</a:t>
            </a:r>
          </a:p>
        </p:txBody>
      </p:sp>
      <p:graphicFrame>
        <p:nvGraphicFramePr>
          <p:cNvPr id="30724" name="Object 4">
            <a:extLst>
              <a:ext uri="{FF2B5EF4-FFF2-40B4-BE49-F238E27FC236}">
                <a16:creationId xmlns:a16="http://schemas.microsoft.com/office/drawing/2014/main" id="{CC094FD0-6B15-4438-BB11-B1017CFE99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3088" y="2181225"/>
          <a:ext cx="18669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66600" imgH="1002960" progId="Equation.DSMT4">
                  <p:embed/>
                </p:oleObj>
              </mc:Choice>
              <mc:Fallback>
                <p:oleObj name="Equation" r:id="rId2" imgW="1866600" imgH="1002960" progId="Equation.DSMT4">
                  <p:embed/>
                  <p:pic>
                    <p:nvPicPr>
                      <p:cNvPr id="30724" name="Object 4">
                        <a:extLst>
                          <a:ext uri="{FF2B5EF4-FFF2-40B4-BE49-F238E27FC236}">
                            <a16:creationId xmlns:a16="http://schemas.microsoft.com/office/drawing/2014/main" id="{CC094FD0-6B15-4438-BB11-B1017CFE99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088" y="2181225"/>
                        <a:ext cx="18669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5" name="Object 5">
            <a:extLst>
              <a:ext uri="{FF2B5EF4-FFF2-40B4-BE49-F238E27FC236}">
                <a16:creationId xmlns:a16="http://schemas.microsoft.com/office/drawing/2014/main" id="{5FBE4BAA-9739-4BD1-8464-470D02AFFF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3238" y="3419475"/>
          <a:ext cx="2273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73040" imgH="558720" progId="Equation.DSMT4">
                  <p:embed/>
                </p:oleObj>
              </mc:Choice>
              <mc:Fallback>
                <p:oleObj name="Equation" r:id="rId4" imgW="2273040" imgH="558720" progId="Equation.DSMT4">
                  <p:embed/>
                  <p:pic>
                    <p:nvPicPr>
                      <p:cNvPr id="30725" name="Object 5">
                        <a:extLst>
                          <a:ext uri="{FF2B5EF4-FFF2-40B4-BE49-F238E27FC236}">
                            <a16:creationId xmlns:a16="http://schemas.microsoft.com/office/drawing/2014/main" id="{5FBE4BAA-9739-4BD1-8464-470D02AFFF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238" y="3419475"/>
                        <a:ext cx="2273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6">
            <a:extLst>
              <a:ext uri="{FF2B5EF4-FFF2-40B4-BE49-F238E27FC236}">
                <a16:creationId xmlns:a16="http://schemas.microsoft.com/office/drawing/2014/main" id="{C76E39FB-EE2D-44E6-B948-66FF265F10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06938" y="3463925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342720" progId="Equation.DSMT4">
                  <p:embed/>
                </p:oleObj>
              </mc:Choice>
              <mc:Fallback>
                <p:oleObj name="Equation" r:id="rId6" imgW="457200" imgH="342720" progId="Equation.DSMT4">
                  <p:embed/>
                  <p:pic>
                    <p:nvPicPr>
                      <p:cNvPr id="30726" name="Object 6">
                        <a:extLst>
                          <a:ext uri="{FF2B5EF4-FFF2-40B4-BE49-F238E27FC236}">
                            <a16:creationId xmlns:a16="http://schemas.microsoft.com/office/drawing/2014/main" id="{C76E39FB-EE2D-44E6-B948-66FF265F10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6938" y="3463925"/>
                        <a:ext cx="457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7">
            <a:extLst>
              <a:ext uri="{FF2B5EF4-FFF2-40B4-BE49-F238E27FC236}">
                <a16:creationId xmlns:a16="http://schemas.microsoft.com/office/drawing/2014/main" id="{2F78EAD2-34D4-40CC-B897-F5CBF8CABF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5938" y="4460875"/>
          <a:ext cx="1803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03240" imgH="952200" progId="Equation.DSMT4">
                  <p:embed/>
                </p:oleObj>
              </mc:Choice>
              <mc:Fallback>
                <p:oleObj name="Equation" r:id="rId8" imgW="1803240" imgH="952200" progId="Equation.DSMT4">
                  <p:embed/>
                  <p:pic>
                    <p:nvPicPr>
                      <p:cNvPr id="30727" name="Object 7">
                        <a:extLst>
                          <a:ext uri="{FF2B5EF4-FFF2-40B4-BE49-F238E27FC236}">
                            <a16:creationId xmlns:a16="http://schemas.microsoft.com/office/drawing/2014/main" id="{2F78EAD2-34D4-40CC-B897-F5CBF8CABF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5938" y="4460875"/>
                        <a:ext cx="18034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8" name="Object 8">
            <a:extLst>
              <a:ext uri="{FF2B5EF4-FFF2-40B4-BE49-F238E27FC236}">
                <a16:creationId xmlns:a16="http://schemas.microsoft.com/office/drawing/2014/main" id="{889C3AC3-B838-48E7-8A2D-E17C37F8F5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92700" y="2232025"/>
          <a:ext cx="10033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02960" imgH="952200" progId="Equation.DSMT4">
                  <p:embed/>
                </p:oleObj>
              </mc:Choice>
              <mc:Fallback>
                <p:oleObj name="Equation" r:id="rId10" imgW="1002960" imgH="952200" progId="Equation.DSMT4">
                  <p:embed/>
                  <p:pic>
                    <p:nvPicPr>
                      <p:cNvPr id="30728" name="Object 8">
                        <a:extLst>
                          <a:ext uri="{FF2B5EF4-FFF2-40B4-BE49-F238E27FC236}">
                            <a16:creationId xmlns:a16="http://schemas.microsoft.com/office/drawing/2014/main" id="{889C3AC3-B838-48E7-8A2D-E17C37F8F5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2232025"/>
                        <a:ext cx="10033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C231A31-842C-4FEA-84F8-746CE26084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3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1C3FE80-0F22-4FBA-A804-38C8CCF024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 dirty="0"/>
              <a:t>Find the derivative of:</a:t>
            </a:r>
          </a:p>
        </p:txBody>
      </p:sp>
      <p:graphicFrame>
        <p:nvGraphicFramePr>
          <p:cNvPr id="31748" name="Object 4">
            <a:extLst>
              <a:ext uri="{FF2B5EF4-FFF2-40B4-BE49-F238E27FC236}">
                <a16:creationId xmlns:a16="http://schemas.microsoft.com/office/drawing/2014/main" id="{E41C377C-D500-435E-9EF6-9F419F3894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9288" y="2428875"/>
          <a:ext cx="1714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14320" imgH="507960" progId="Equation.DSMT4">
                  <p:embed/>
                </p:oleObj>
              </mc:Choice>
              <mc:Fallback>
                <p:oleObj name="Equation" r:id="rId2" imgW="1714320" imgH="507960" progId="Equation.DSMT4">
                  <p:embed/>
                  <p:pic>
                    <p:nvPicPr>
                      <p:cNvPr id="31748" name="Object 4">
                        <a:extLst>
                          <a:ext uri="{FF2B5EF4-FFF2-40B4-BE49-F238E27FC236}">
                            <a16:creationId xmlns:a16="http://schemas.microsoft.com/office/drawing/2014/main" id="{E41C377C-D500-435E-9EF6-9F419F3894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9288" y="2428875"/>
                        <a:ext cx="1714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5">
            <a:extLst>
              <a:ext uri="{FF2B5EF4-FFF2-40B4-BE49-F238E27FC236}">
                <a16:creationId xmlns:a16="http://schemas.microsoft.com/office/drawing/2014/main" id="{F7B7474A-D2AB-438F-882E-60D97E7264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97213" y="3444875"/>
          <a:ext cx="2006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06280" imgH="507960" progId="Equation.DSMT4">
                  <p:embed/>
                </p:oleObj>
              </mc:Choice>
              <mc:Fallback>
                <p:oleObj name="Equation" r:id="rId4" imgW="2006280" imgH="507960" progId="Equation.DSMT4">
                  <p:embed/>
                  <p:pic>
                    <p:nvPicPr>
                      <p:cNvPr id="31749" name="Object 5">
                        <a:extLst>
                          <a:ext uri="{FF2B5EF4-FFF2-40B4-BE49-F238E27FC236}">
                            <a16:creationId xmlns:a16="http://schemas.microsoft.com/office/drawing/2014/main" id="{F7B7474A-D2AB-438F-882E-60D97E7264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7213" y="3444875"/>
                        <a:ext cx="2006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AC154-EC81-47DD-9147-10E23D384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Sum and Difference Rules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990AA-DD12-4685-88FC-A4C98C9BACB8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 i="1" dirty="0"/>
              <a:t>The derivative of a sum is the sum of the derivatives.</a:t>
            </a:r>
          </a:p>
          <a:p>
            <a:endParaRPr lang="en-US" altLang="en-US" i="1" dirty="0"/>
          </a:p>
          <a:p>
            <a:endParaRPr lang="en-US" altLang="en-US" i="1" dirty="0"/>
          </a:p>
          <a:p>
            <a:r>
              <a:rPr lang="en-US" altLang="en-US" i="1" dirty="0"/>
              <a:t>The derivative of a difference is the difference of the derivatives.</a:t>
            </a:r>
          </a:p>
          <a:p>
            <a:endParaRPr lang="en-US" altLang="en-US" i="1" dirty="0"/>
          </a:p>
          <a:p>
            <a:endParaRPr lang="en-US" altLang="en-US" i="1" dirty="0"/>
          </a:p>
          <a:p>
            <a:endParaRPr lang="en-US" altLang="en-US" i="1" dirty="0"/>
          </a:p>
          <a:p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4DB0AD9-EB45-4763-8124-313BBB1406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027635"/>
              </p:ext>
            </p:extLst>
          </p:nvPr>
        </p:nvGraphicFramePr>
        <p:xfrm>
          <a:off x="1769646" y="2481263"/>
          <a:ext cx="5135563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135901" imgH="948157" progId="Equation.DSMT4">
                  <p:embed/>
                </p:oleObj>
              </mc:Choice>
              <mc:Fallback>
                <p:oleObj name="Equation" r:id="rId2" imgW="5135901" imgH="94815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69646" y="2481263"/>
                        <a:ext cx="5135563" cy="94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B83AC0B-1111-4C1A-946D-E4A71D1497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583228"/>
              </p:ext>
            </p:extLst>
          </p:nvPr>
        </p:nvGraphicFramePr>
        <p:xfrm>
          <a:off x="1769646" y="3973010"/>
          <a:ext cx="5122863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122228" imgH="949599" progId="Equation.DSMT4">
                  <p:embed/>
                </p:oleObj>
              </mc:Choice>
              <mc:Fallback>
                <p:oleObj name="Equation" r:id="rId4" imgW="5122228" imgH="94959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9646" y="3973010"/>
                        <a:ext cx="5122863" cy="949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4805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1DA29A19-E1BF-4C8C-A021-C4C8123BEE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eXAMPLE</a:t>
            </a:r>
            <a:endParaRPr lang="en-US" altLang="en-US" dirty="0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9C9326A7-BA8D-42CE-B661-3E5D161C10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51579" y="2015732"/>
            <a:ext cx="9603275" cy="379026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 dirty="0"/>
              <a:t>Differentiate:</a:t>
            </a:r>
          </a:p>
        </p:txBody>
      </p:sp>
      <p:graphicFrame>
        <p:nvGraphicFramePr>
          <p:cNvPr id="32772" name="Object 4">
            <a:extLst>
              <a:ext uri="{FF2B5EF4-FFF2-40B4-BE49-F238E27FC236}">
                <a16:creationId xmlns:a16="http://schemas.microsoft.com/office/drawing/2014/main" id="{167284C8-126D-4405-B0DD-7E2766E82A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65438" y="2381250"/>
          <a:ext cx="3124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124080" imgH="507960" progId="Equation.DSMT4">
                  <p:embed/>
                </p:oleObj>
              </mc:Choice>
              <mc:Fallback>
                <p:oleObj name="Equation" r:id="rId2" imgW="3124080" imgH="507960" progId="Equation.DSMT4">
                  <p:embed/>
                  <p:pic>
                    <p:nvPicPr>
                      <p:cNvPr id="32772" name="Object 4">
                        <a:extLst>
                          <a:ext uri="{FF2B5EF4-FFF2-40B4-BE49-F238E27FC236}">
                            <a16:creationId xmlns:a16="http://schemas.microsoft.com/office/drawing/2014/main" id="{167284C8-126D-4405-B0DD-7E2766E82A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5438" y="2381250"/>
                        <a:ext cx="3124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5">
            <a:extLst>
              <a:ext uri="{FF2B5EF4-FFF2-40B4-BE49-F238E27FC236}">
                <a16:creationId xmlns:a16="http://schemas.microsoft.com/office/drawing/2014/main" id="{2BDF9B31-9B53-49BF-8C39-62F6685C3D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9563" y="3213100"/>
          <a:ext cx="1219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18960" imgH="431640" progId="Equation.DSMT4">
                  <p:embed/>
                </p:oleObj>
              </mc:Choice>
              <mc:Fallback>
                <p:oleObj name="Equation" r:id="rId4" imgW="1218960" imgH="431640" progId="Equation.DSMT4">
                  <p:embed/>
                  <p:pic>
                    <p:nvPicPr>
                      <p:cNvPr id="32773" name="Object 5">
                        <a:extLst>
                          <a:ext uri="{FF2B5EF4-FFF2-40B4-BE49-F238E27FC236}">
                            <a16:creationId xmlns:a16="http://schemas.microsoft.com/office/drawing/2014/main" id="{2BDF9B31-9B53-49BF-8C39-62F6685C3D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9563" y="3213100"/>
                        <a:ext cx="1219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4" name="Object 6">
            <a:extLst>
              <a:ext uri="{FF2B5EF4-FFF2-40B4-BE49-F238E27FC236}">
                <a16:creationId xmlns:a16="http://schemas.microsoft.com/office/drawing/2014/main" id="{30BAA22D-DE35-4B3A-B04B-6DAE6E40CE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0838" y="4278313"/>
          <a:ext cx="5270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270400" imgH="507960" progId="Equation.DSMT4">
                  <p:embed/>
                </p:oleObj>
              </mc:Choice>
              <mc:Fallback>
                <p:oleObj name="Equation" r:id="rId6" imgW="5270400" imgH="507960" progId="Equation.DSMT4">
                  <p:embed/>
                  <p:pic>
                    <p:nvPicPr>
                      <p:cNvPr id="32774" name="Object 6">
                        <a:extLst>
                          <a:ext uri="{FF2B5EF4-FFF2-40B4-BE49-F238E27FC236}">
                            <a16:creationId xmlns:a16="http://schemas.microsoft.com/office/drawing/2014/main" id="{30BAA22D-DE35-4B3A-B04B-6DAE6E40CE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0838" y="4278313"/>
                        <a:ext cx="5270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5" name="Object 7">
            <a:extLst>
              <a:ext uri="{FF2B5EF4-FFF2-40B4-BE49-F238E27FC236}">
                <a16:creationId xmlns:a16="http://schemas.microsoft.com/office/drawing/2014/main" id="{7DDAF844-AA05-426A-91B3-92F95B3A2A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01950" y="5151438"/>
          <a:ext cx="1181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80800" imgH="431640" progId="Equation.DSMT4">
                  <p:embed/>
                </p:oleObj>
              </mc:Choice>
              <mc:Fallback>
                <p:oleObj name="Equation" r:id="rId8" imgW="1180800" imgH="431640" progId="Equation.DSMT4">
                  <p:embed/>
                  <p:pic>
                    <p:nvPicPr>
                      <p:cNvPr id="32775" name="Object 7">
                        <a:extLst>
                          <a:ext uri="{FF2B5EF4-FFF2-40B4-BE49-F238E27FC236}">
                            <a16:creationId xmlns:a16="http://schemas.microsoft.com/office/drawing/2014/main" id="{7DDAF844-AA05-426A-91B3-92F95B3A2A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1950" y="5151438"/>
                        <a:ext cx="1181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6" name="Object 8">
            <a:extLst>
              <a:ext uri="{FF2B5EF4-FFF2-40B4-BE49-F238E27FC236}">
                <a16:creationId xmlns:a16="http://schemas.microsoft.com/office/drawing/2014/main" id="{462E913C-0091-4AC3-9105-3D4B6F436B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60838" y="3257550"/>
          <a:ext cx="609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09480" imgH="342720" progId="Equation.DSMT4">
                  <p:embed/>
                </p:oleObj>
              </mc:Choice>
              <mc:Fallback>
                <p:oleObj name="Equation" r:id="rId10" imgW="609480" imgH="342720" progId="Equation.DSMT4">
                  <p:embed/>
                  <p:pic>
                    <p:nvPicPr>
                      <p:cNvPr id="32776" name="Object 8">
                        <a:extLst>
                          <a:ext uri="{FF2B5EF4-FFF2-40B4-BE49-F238E27FC236}">
                            <a16:creationId xmlns:a16="http://schemas.microsoft.com/office/drawing/2014/main" id="{462E913C-0091-4AC3-9105-3D4B6F436B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0838" y="3257550"/>
                        <a:ext cx="609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7" name="Object 9">
            <a:extLst>
              <a:ext uri="{FF2B5EF4-FFF2-40B4-BE49-F238E27FC236}">
                <a16:creationId xmlns:a16="http://schemas.microsoft.com/office/drawing/2014/main" id="{FFAB70AE-7725-498F-8DB1-F977469822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14888" y="3257550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57200" imgH="342720" progId="Equation.DSMT4">
                  <p:embed/>
                </p:oleObj>
              </mc:Choice>
              <mc:Fallback>
                <p:oleObj name="Equation" r:id="rId12" imgW="457200" imgH="342720" progId="Equation.DSMT4">
                  <p:embed/>
                  <p:pic>
                    <p:nvPicPr>
                      <p:cNvPr id="32777" name="Object 9">
                        <a:extLst>
                          <a:ext uri="{FF2B5EF4-FFF2-40B4-BE49-F238E27FC236}">
                            <a16:creationId xmlns:a16="http://schemas.microsoft.com/office/drawing/2014/main" id="{FFAB70AE-7725-498F-8DB1-F977469822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4888" y="3257550"/>
                        <a:ext cx="457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8" name="Object 10">
            <a:extLst>
              <a:ext uri="{FF2B5EF4-FFF2-40B4-BE49-F238E27FC236}">
                <a16:creationId xmlns:a16="http://schemas.microsoft.com/office/drawing/2014/main" id="{FC2B8BA8-15A1-4D2D-A4DB-8FD0AA29AE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43375" y="5102225"/>
          <a:ext cx="774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774360" imgH="431640" progId="Equation.DSMT4">
                  <p:embed/>
                </p:oleObj>
              </mc:Choice>
              <mc:Fallback>
                <p:oleObj name="Equation" r:id="rId14" imgW="774360" imgH="431640" progId="Equation.DSMT4">
                  <p:embed/>
                  <p:pic>
                    <p:nvPicPr>
                      <p:cNvPr id="32778" name="Object 10">
                        <a:extLst>
                          <a:ext uri="{FF2B5EF4-FFF2-40B4-BE49-F238E27FC236}">
                            <a16:creationId xmlns:a16="http://schemas.microsoft.com/office/drawing/2014/main" id="{FC2B8BA8-15A1-4D2D-A4DB-8FD0AA29AE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5" y="5102225"/>
                        <a:ext cx="774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9" name="Object 11">
            <a:extLst>
              <a:ext uri="{FF2B5EF4-FFF2-40B4-BE49-F238E27FC236}">
                <a16:creationId xmlns:a16="http://schemas.microsoft.com/office/drawing/2014/main" id="{88D0E6D4-04D0-46C1-BE1D-9965029EBB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67288" y="5116513"/>
          <a:ext cx="1003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002960" imgH="431640" progId="Equation.DSMT4">
                  <p:embed/>
                </p:oleObj>
              </mc:Choice>
              <mc:Fallback>
                <p:oleObj name="Equation" r:id="rId16" imgW="1002960" imgH="431640" progId="Equation.DSMT4">
                  <p:embed/>
                  <p:pic>
                    <p:nvPicPr>
                      <p:cNvPr id="32779" name="Object 11">
                        <a:extLst>
                          <a:ext uri="{FF2B5EF4-FFF2-40B4-BE49-F238E27FC236}">
                            <a16:creationId xmlns:a16="http://schemas.microsoft.com/office/drawing/2014/main" id="{88D0E6D4-04D0-46C1-BE1D-9965029EBB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288" y="5116513"/>
                        <a:ext cx="1003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0" name="Object 12">
            <a:extLst>
              <a:ext uri="{FF2B5EF4-FFF2-40B4-BE49-F238E27FC236}">
                <a16:creationId xmlns:a16="http://schemas.microsoft.com/office/drawing/2014/main" id="{36F6BF0D-C6D1-4F5E-9512-5138AAD330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3288" y="5208588"/>
          <a:ext cx="876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876240" imgH="342720" progId="Equation.DSMT4">
                  <p:embed/>
                </p:oleObj>
              </mc:Choice>
              <mc:Fallback>
                <p:oleObj name="Equation" r:id="rId18" imgW="876240" imgH="342720" progId="Equation.DSMT4">
                  <p:embed/>
                  <p:pic>
                    <p:nvPicPr>
                      <p:cNvPr id="32780" name="Object 12">
                        <a:extLst>
                          <a:ext uri="{FF2B5EF4-FFF2-40B4-BE49-F238E27FC236}">
                            <a16:creationId xmlns:a16="http://schemas.microsoft.com/office/drawing/2014/main" id="{36F6BF0D-C6D1-4F5E-9512-5138AAD330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3288" y="5208588"/>
                        <a:ext cx="876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1" name="Object 13">
            <a:extLst>
              <a:ext uri="{FF2B5EF4-FFF2-40B4-BE49-F238E27FC236}">
                <a16:creationId xmlns:a16="http://schemas.microsoft.com/office/drawing/2014/main" id="{4156B603-E678-4A6E-80DA-A16DC06D98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29438" y="5208588"/>
          <a:ext cx="444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444240" imgH="342720" progId="Equation.DSMT4">
                  <p:embed/>
                </p:oleObj>
              </mc:Choice>
              <mc:Fallback>
                <p:oleObj name="Equation" r:id="rId20" imgW="444240" imgH="342720" progId="Equation.DSMT4">
                  <p:embed/>
                  <p:pic>
                    <p:nvPicPr>
                      <p:cNvPr id="32781" name="Object 13">
                        <a:extLst>
                          <a:ext uri="{FF2B5EF4-FFF2-40B4-BE49-F238E27FC236}">
                            <a16:creationId xmlns:a16="http://schemas.microsoft.com/office/drawing/2014/main" id="{4156B603-E678-4A6E-80DA-A16DC06D98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38" y="5208588"/>
                        <a:ext cx="444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1342F-E55E-4964-AFF0-69D0E28D5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6046B-8CB6-4FCD-9018-97485A372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algn="just"/>
            <a:r>
              <a:rPr lang="en-US" dirty="0">
                <a:latin typeface="Roboto"/>
              </a:rPr>
              <a:t>Why </a:t>
            </a:r>
            <a:r>
              <a:rPr lang="en-US" altLang="en-US" dirty="0"/>
              <a:t>derivative </a:t>
            </a:r>
            <a:r>
              <a:rPr lang="en-US" dirty="0">
                <a:latin typeface="Roboto"/>
              </a:rPr>
              <a:t>rules?</a:t>
            </a:r>
            <a:endParaRPr lang="en-US" b="0" i="0" dirty="0">
              <a:effectLst/>
              <a:latin typeface="Roboto"/>
            </a:endParaRPr>
          </a:p>
          <a:p>
            <a:pPr algn="just"/>
            <a:r>
              <a:rPr lang="en-US" altLang="en-US" dirty="0"/>
              <a:t>To differentiate functions using the </a:t>
            </a:r>
          </a:p>
          <a:p>
            <a:pPr lvl="1" algn="just"/>
            <a:r>
              <a:rPr lang="en-US" altLang="en-US" dirty="0"/>
              <a:t>power rule </a:t>
            </a:r>
          </a:p>
          <a:p>
            <a:pPr lvl="1" algn="just"/>
            <a:r>
              <a:rPr lang="en-US" altLang="en-US" dirty="0"/>
              <a:t>constant rule</a:t>
            </a:r>
          </a:p>
          <a:p>
            <a:pPr lvl="1" algn="just"/>
            <a:r>
              <a:rPr lang="en-US" altLang="en-US" dirty="0"/>
              <a:t>constant multiple rule</a:t>
            </a:r>
          </a:p>
          <a:p>
            <a:pPr lvl="1" algn="just"/>
            <a:r>
              <a:rPr lang="en-US" altLang="en-US" dirty="0"/>
              <a:t>sum and difference rules.</a:t>
            </a:r>
          </a:p>
          <a:p>
            <a:pPr algn="just"/>
            <a:endParaRPr lang="en-US" dirty="0">
              <a:latin typeface="Roboto"/>
            </a:endParaRPr>
          </a:p>
          <a:p>
            <a:pPr algn="just"/>
            <a:endParaRPr lang="en-US" b="0" i="0" dirty="0"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986524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E73C9-6C28-4A7C-A810-ED2220F95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derivative rules?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ABDB8-AF84-4F47-90F6-2B7F5E402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en-US" dirty="0"/>
              <a:t>Taking the derivative by using the definition is a lot of work.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altLang="en-US" dirty="0"/>
              <a:t>Perhaps there is an easy way to find the derivative</a:t>
            </a:r>
            <a:endParaRPr lang="en-US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364AF0A-59DC-4D28-BFF6-A20CA73F6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862" y="2342472"/>
            <a:ext cx="2597808" cy="250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07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13D7A-295B-4261-990B-EA0351B3B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Derivative is …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3C058-80F0-4B4C-B2B8-BD374ECD3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Used to find the “slope” of a function at a point.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Used to find the “slope of the tangent line” to the graph of a function at a point. 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Used to find the “instantaneous rate of change” of a function at a point.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801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45CCF-0BB4-4094-8891-BA495B82E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Notations for the </a:t>
            </a:r>
            <a:br>
              <a:rPr lang="en-US" altLang="en-US" sz="3200" dirty="0"/>
            </a:br>
            <a:r>
              <a:rPr lang="en-US" altLang="en-US" sz="3200" dirty="0"/>
              <a:t>Derivative of a Function</a:t>
            </a:r>
            <a:endParaRPr lang="en-US" dirty="0"/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24B6A1F3-2A4F-49AB-B2DF-1A43F8F502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9425863"/>
              </p:ext>
            </p:extLst>
          </p:nvPr>
        </p:nvGraphicFramePr>
        <p:xfrm>
          <a:off x="1451028" y="1949996"/>
          <a:ext cx="9604375" cy="2426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4375">
                  <a:extLst>
                    <a:ext uri="{9D8B030D-6E8A-4147-A177-3AD203B41FA5}">
                      <a16:colId xmlns:a16="http://schemas.microsoft.com/office/drawing/2014/main" val="4061430909"/>
                    </a:ext>
                  </a:extLst>
                </a:gridCol>
              </a:tblGrid>
              <a:tr h="7399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205490"/>
                  </a:ext>
                </a:extLst>
              </a:tr>
              <a:tr h="6480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264994"/>
                  </a:ext>
                </a:extLst>
              </a:tr>
              <a:tr h="10386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350540"/>
                  </a:ext>
                </a:extLst>
              </a:tr>
            </a:tbl>
          </a:graphicData>
        </a:graphic>
      </p:graphicFrame>
      <p:graphicFrame>
        <p:nvGraphicFramePr>
          <p:cNvPr id="6" name="Object 6">
            <a:extLst>
              <a:ext uri="{FF2B5EF4-FFF2-40B4-BE49-F238E27FC236}">
                <a16:creationId xmlns:a16="http://schemas.microsoft.com/office/drawing/2014/main" id="{0936B2C0-1F17-4FFF-82E7-FEEF629505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604983"/>
              </p:ext>
            </p:extLst>
          </p:nvPr>
        </p:nvGraphicFramePr>
        <p:xfrm>
          <a:off x="1793290" y="2015732"/>
          <a:ext cx="89693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01440" imgH="431640" progId="Equation.DSMT4">
                  <p:embed/>
                </p:oleObj>
              </mc:Choice>
              <mc:Fallback>
                <p:oleObj name="Equation" r:id="rId2" imgW="901440" imgH="431640" progId="Equation.DSMT4">
                  <p:embed/>
                  <p:pic>
                    <p:nvPicPr>
                      <p:cNvPr id="7174" name="Object 6">
                        <a:extLst>
                          <a:ext uri="{FF2B5EF4-FFF2-40B4-BE49-F238E27FC236}">
                            <a16:creationId xmlns:a16="http://schemas.microsoft.com/office/drawing/2014/main" id="{3D65B222-F5EE-404C-8664-CD8988B7BF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290" y="2015732"/>
                        <a:ext cx="896938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24458DB-7C14-4B8A-9D50-A3D1B0A4F1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1889997"/>
              </p:ext>
            </p:extLst>
          </p:nvPr>
        </p:nvGraphicFramePr>
        <p:xfrm>
          <a:off x="2029828" y="2815832"/>
          <a:ext cx="373062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280" imgH="419040" progId="Equation.DSMT4">
                  <p:embed/>
                </p:oleObj>
              </mc:Choice>
              <mc:Fallback>
                <p:oleObj name="Equation" r:id="rId4" imgW="368280" imgH="419040" progId="Equation.DSMT4">
                  <p:embed/>
                  <p:pic>
                    <p:nvPicPr>
                      <p:cNvPr id="7175" name="Object 7">
                        <a:extLst>
                          <a:ext uri="{FF2B5EF4-FFF2-40B4-BE49-F238E27FC236}">
                            <a16:creationId xmlns:a16="http://schemas.microsoft.com/office/drawing/2014/main" id="{72BB8B7F-A581-4CA7-9DA4-5D7380120C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9828" y="2815832"/>
                        <a:ext cx="373062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57A600E-E172-4442-A5E9-5065941F7F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72168"/>
              </p:ext>
            </p:extLst>
          </p:nvPr>
        </p:nvGraphicFramePr>
        <p:xfrm>
          <a:off x="1869490" y="3353995"/>
          <a:ext cx="495300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95000" imgH="952200" progId="Equation.DSMT4">
                  <p:embed/>
                </p:oleObj>
              </mc:Choice>
              <mc:Fallback>
                <p:oleObj name="Equation" r:id="rId6" imgW="495000" imgH="952200" progId="Equation.DSMT4">
                  <p:embed/>
                  <p:pic>
                    <p:nvPicPr>
                      <p:cNvPr id="7176" name="Object 8">
                        <a:extLst>
                          <a:ext uri="{FF2B5EF4-FFF2-40B4-BE49-F238E27FC236}">
                            <a16:creationId xmlns:a16="http://schemas.microsoft.com/office/drawing/2014/main" id="{34B50C9B-D83E-47B4-9F3E-BF6BE18B4E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9490" y="3353995"/>
                        <a:ext cx="495300" cy="94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8">
            <a:extLst>
              <a:ext uri="{FF2B5EF4-FFF2-40B4-BE49-F238E27FC236}">
                <a16:creationId xmlns:a16="http://schemas.microsoft.com/office/drawing/2014/main" id="{CC104759-D1EE-425F-B945-928AE178B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5315" y="2080820"/>
            <a:ext cx="146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“</a:t>
            </a:r>
            <a:r>
              <a:rPr lang="en-US" altLang="en-US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f</a:t>
            </a: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prime of </a:t>
            </a:r>
            <a:r>
              <a:rPr lang="en-US" altLang="en-US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x</a:t>
            </a: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1" name="Text Box 19">
            <a:extLst>
              <a:ext uri="{FF2B5EF4-FFF2-40B4-BE49-F238E27FC236}">
                <a16:creationId xmlns:a16="http://schemas.microsoft.com/office/drawing/2014/main" id="{A44A640C-A588-4D08-8CE8-AE1A2FCA8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378" y="2801545"/>
            <a:ext cx="1085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“</a:t>
            </a:r>
            <a:r>
              <a:rPr lang="en-US" altLang="en-US" i="1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y</a:t>
            </a: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prime”</a:t>
            </a: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9780F68D-3961-4DF4-BAFA-EDF43AA5E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965" y="3634982"/>
            <a:ext cx="384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“the derivative of </a:t>
            </a:r>
            <a:r>
              <a:rPr lang="en-US" altLang="en-US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y</a:t>
            </a: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with respect to </a:t>
            </a:r>
            <a:r>
              <a:rPr lang="en-US" altLang="en-US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x</a:t>
            </a: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956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8DE35-D2E6-429D-8AB5-A5F3F265E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Power Rule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C8FBC-7534-4259-A479-7B79F513CCF8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5FAC9D1-B3D2-4618-B8D9-492FB40CB7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190798"/>
              </p:ext>
            </p:extLst>
          </p:nvPr>
        </p:nvGraphicFramePr>
        <p:xfrm>
          <a:off x="1900238" y="2014538"/>
          <a:ext cx="6438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438600" imgH="952200" progId="Equation.DSMT4">
                  <p:embed/>
                </p:oleObj>
              </mc:Choice>
              <mc:Fallback>
                <p:oleObj name="Equation" r:id="rId2" imgW="6438600" imgH="952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00238" y="2014538"/>
                        <a:ext cx="6438900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BCBA3BA-0C7B-40FA-9DA1-6D5197E7C6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604553"/>
              </p:ext>
            </p:extLst>
          </p:nvPr>
        </p:nvGraphicFramePr>
        <p:xfrm>
          <a:off x="1876941" y="3266375"/>
          <a:ext cx="14986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98346" imgH="949599" progId="Equation.DSMT4">
                  <p:embed/>
                </p:oleObj>
              </mc:Choice>
              <mc:Fallback>
                <p:oleObj name="Equation" r:id="rId4" imgW="1498346" imgH="94959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76941" y="3266375"/>
                        <a:ext cx="1498600" cy="949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0">
            <a:extLst>
              <a:ext uri="{FF2B5EF4-FFF2-40B4-BE49-F238E27FC236}">
                <a16:creationId xmlns:a16="http://schemas.microsoft.com/office/drawing/2014/main" id="{7C2CDFD5-73A3-42B4-8667-F3F340C50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60" y="2727907"/>
            <a:ext cx="2757488" cy="273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925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0A0C0FE6-6792-4C49-8F9C-B2D4E46F5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512540FD-1F43-4684-95C7-36EBC0489A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/>
              <a:t>Differentiate:</a:t>
            </a:r>
          </a:p>
        </p:txBody>
      </p:sp>
      <p:graphicFrame>
        <p:nvGraphicFramePr>
          <p:cNvPr id="27652" name="Object 4">
            <a:extLst>
              <a:ext uri="{FF2B5EF4-FFF2-40B4-BE49-F238E27FC236}">
                <a16:creationId xmlns:a16="http://schemas.microsoft.com/office/drawing/2014/main" id="{7C8C596D-1BF8-4A0A-B215-7E770C7B67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5813" y="2244725"/>
          <a:ext cx="1536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36480" imgH="507960" progId="Equation.DSMT4">
                  <p:embed/>
                </p:oleObj>
              </mc:Choice>
              <mc:Fallback>
                <p:oleObj name="Equation" r:id="rId2" imgW="1536480" imgH="507960" progId="Equation.DSMT4">
                  <p:embed/>
                  <p:pic>
                    <p:nvPicPr>
                      <p:cNvPr id="27652" name="Object 4">
                        <a:extLst>
                          <a:ext uri="{FF2B5EF4-FFF2-40B4-BE49-F238E27FC236}">
                            <a16:creationId xmlns:a16="http://schemas.microsoft.com/office/drawing/2014/main" id="{7C8C596D-1BF8-4A0A-B215-7E770C7B67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3" y="2244725"/>
                        <a:ext cx="1536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5">
            <a:extLst>
              <a:ext uri="{FF2B5EF4-FFF2-40B4-BE49-F238E27FC236}">
                <a16:creationId xmlns:a16="http://schemas.microsoft.com/office/drawing/2014/main" id="{048E5DF6-7CB9-40E1-A7D8-DC73FC3AA6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6913" y="2921000"/>
          <a:ext cx="1828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28800" imgH="507960" progId="Equation.DSMT4">
                  <p:embed/>
                </p:oleObj>
              </mc:Choice>
              <mc:Fallback>
                <p:oleObj name="Equation" r:id="rId4" imgW="1828800" imgH="507960" progId="Equation.DSMT4">
                  <p:embed/>
                  <p:pic>
                    <p:nvPicPr>
                      <p:cNvPr id="27653" name="Object 5">
                        <a:extLst>
                          <a:ext uri="{FF2B5EF4-FFF2-40B4-BE49-F238E27FC236}">
                            <a16:creationId xmlns:a16="http://schemas.microsoft.com/office/drawing/2014/main" id="{048E5DF6-7CB9-40E1-A7D8-DC73FC3AA6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6913" y="2921000"/>
                        <a:ext cx="1828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6">
            <a:extLst>
              <a:ext uri="{FF2B5EF4-FFF2-40B4-BE49-F238E27FC236}">
                <a16:creationId xmlns:a16="http://schemas.microsoft.com/office/drawing/2014/main" id="{3172EB07-5E2D-4D33-ABFB-EFD9C0EC23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8225" y="3921125"/>
          <a:ext cx="1003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02960" imgH="507960" progId="Equation.DSMT4">
                  <p:embed/>
                </p:oleObj>
              </mc:Choice>
              <mc:Fallback>
                <p:oleObj name="Equation" r:id="rId6" imgW="1002960" imgH="507960" progId="Equation.DSMT4">
                  <p:embed/>
                  <p:pic>
                    <p:nvPicPr>
                      <p:cNvPr id="27654" name="Object 6">
                        <a:extLst>
                          <a:ext uri="{FF2B5EF4-FFF2-40B4-BE49-F238E27FC236}">
                            <a16:creationId xmlns:a16="http://schemas.microsoft.com/office/drawing/2014/main" id="{3172EB07-5E2D-4D33-ABFB-EFD9C0EC23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8225" y="3921125"/>
                        <a:ext cx="1003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>
            <a:extLst>
              <a:ext uri="{FF2B5EF4-FFF2-40B4-BE49-F238E27FC236}">
                <a16:creationId xmlns:a16="http://schemas.microsoft.com/office/drawing/2014/main" id="{F35D6932-AA64-4269-B078-F59CCD989C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1213" y="4605338"/>
          <a:ext cx="1422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22360" imgH="952200" progId="Equation.DSMT4">
                  <p:embed/>
                </p:oleObj>
              </mc:Choice>
              <mc:Fallback>
                <p:oleObj name="Equation" r:id="rId8" imgW="1422360" imgH="952200" progId="Equation.DSMT4">
                  <p:embed/>
                  <p:pic>
                    <p:nvPicPr>
                      <p:cNvPr id="27655" name="Object 7">
                        <a:extLst>
                          <a:ext uri="{FF2B5EF4-FFF2-40B4-BE49-F238E27FC236}">
                            <a16:creationId xmlns:a16="http://schemas.microsoft.com/office/drawing/2014/main" id="{F35D6932-AA64-4269-B078-F59CCD989C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1213" y="4605338"/>
                        <a:ext cx="14224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8">
            <a:extLst>
              <a:ext uri="{FF2B5EF4-FFF2-40B4-BE49-F238E27FC236}">
                <a16:creationId xmlns:a16="http://schemas.microsoft.com/office/drawing/2014/main" id="{B7E1787A-E6F1-4978-B1FC-D52BAB9D33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21450" y="2228850"/>
          <a:ext cx="1727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726920" imgH="507960" progId="Equation.DSMT4">
                  <p:embed/>
                </p:oleObj>
              </mc:Choice>
              <mc:Fallback>
                <p:oleObj name="Equation" r:id="rId10" imgW="1726920" imgH="507960" progId="Equation.DSMT4">
                  <p:embed/>
                  <p:pic>
                    <p:nvPicPr>
                      <p:cNvPr id="27656" name="Object 8">
                        <a:extLst>
                          <a:ext uri="{FF2B5EF4-FFF2-40B4-BE49-F238E27FC236}">
                            <a16:creationId xmlns:a16="http://schemas.microsoft.com/office/drawing/2014/main" id="{B7E1787A-E6F1-4978-B1FC-D52BAB9D33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1450" y="2228850"/>
                        <a:ext cx="1727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7" name="Object 9">
            <a:extLst>
              <a:ext uri="{FF2B5EF4-FFF2-40B4-BE49-F238E27FC236}">
                <a16:creationId xmlns:a16="http://schemas.microsoft.com/office/drawing/2014/main" id="{6A9F1849-7A11-4761-9301-FF30F1E2DF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35725" y="2921000"/>
          <a:ext cx="2298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298600" imgH="507960" progId="Equation.DSMT4">
                  <p:embed/>
                </p:oleObj>
              </mc:Choice>
              <mc:Fallback>
                <p:oleObj name="Equation" r:id="rId12" imgW="2298600" imgH="507960" progId="Equation.DSMT4">
                  <p:embed/>
                  <p:pic>
                    <p:nvPicPr>
                      <p:cNvPr id="27657" name="Object 9">
                        <a:extLst>
                          <a:ext uri="{FF2B5EF4-FFF2-40B4-BE49-F238E27FC236}">
                            <a16:creationId xmlns:a16="http://schemas.microsoft.com/office/drawing/2014/main" id="{6A9F1849-7A11-4761-9301-FF30F1E2DF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5725" y="2921000"/>
                        <a:ext cx="2298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82A30-C517-4A1B-8BDC-D68AA4ACF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Constant Rule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458FB-4AD2-42D5-9B43-70FD633E8DB4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 dirty="0"/>
              <a:t>The derivative of a constant function is zero.</a:t>
            </a:r>
          </a:p>
          <a:p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8C035F3-3458-4A52-A37B-6FADD10814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3838969"/>
              </p:ext>
            </p:extLst>
          </p:nvPr>
        </p:nvGraphicFramePr>
        <p:xfrm>
          <a:off x="2419350" y="2792413"/>
          <a:ext cx="43180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17840" imgH="952200" progId="Equation.DSMT4">
                  <p:embed/>
                </p:oleObj>
              </mc:Choice>
              <mc:Fallback>
                <p:oleObj name="Equation" r:id="rId2" imgW="4317840" imgH="952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19350" y="2792413"/>
                        <a:ext cx="4318000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596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95FE96D-B621-4491-894C-4B1847AD7F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 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000DA79-44D0-46EC-A5FF-8821C16FE7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51579" y="2015732"/>
            <a:ext cx="9603275" cy="3787909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en-US" dirty="0"/>
              <a:t>Find the derivative of:</a:t>
            </a:r>
          </a:p>
          <a:p>
            <a:pPr marL="0" indent="0">
              <a:buNone/>
            </a:pPr>
            <a:endParaRPr lang="en-US" altLang="en-US" dirty="0"/>
          </a:p>
        </p:txBody>
      </p:sp>
      <p:graphicFrame>
        <p:nvGraphicFramePr>
          <p:cNvPr id="26628" name="Object 4">
            <a:extLst>
              <a:ext uri="{FF2B5EF4-FFF2-40B4-BE49-F238E27FC236}">
                <a16:creationId xmlns:a16="http://schemas.microsoft.com/office/drawing/2014/main" id="{F873BDC6-D2CD-4340-AC9B-3107A6B999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9150" y="2317750"/>
          <a:ext cx="1409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09400" imgH="431640" progId="Equation.DSMT4">
                  <p:embed/>
                </p:oleObj>
              </mc:Choice>
              <mc:Fallback>
                <p:oleObj name="Equation" r:id="rId2" imgW="1409400" imgH="431640" progId="Equation.DSMT4">
                  <p:embed/>
                  <p:pic>
                    <p:nvPicPr>
                      <p:cNvPr id="26628" name="Object 4">
                        <a:extLst>
                          <a:ext uri="{FF2B5EF4-FFF2-40B4-BE49-F238E27FC236}">
                            <a16:creationId xmlns:a16="http://schemas.microsoft.com/office/drawing/2014/main" id="{F873BDC6-D2CD-4340-AC9B-3107A6B999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2317750"/>
                        <a:ext cx="1409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5">
            <a:extLst>
              <a:ext uri="{FF2B5EF4-FFF2-40B4-BE49-F238E27FC236}">
                <a16:creationId xmlns:a16="http://schemas.microsoft.com/office/drawing/2014/main" id="{47854611-9CD0-41D3-8527-83804E5FA2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4225" y="2930525"/>
          <a:ext cx="1498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98320" imgH="431640" progId="Equation.DSMT4">
                  <p:embed/>
                </p:oleObj>
              </mc:Choice>
              <mc:Fallback>
                <p:oleObj name="Equation" r:id="rId4" imgW="1498320" imgH="431640" progId="Equation.DSMT4">
                  <p:embed/>
                  <p:pic>
                    <p:nvPicPr>
                      <p:cNvPr id="26629" name="Object 5">
                        <a:extLst>
                          <a:ext uri="{FF2B5EF4-FFF2-40B4-BE49-F238E27FC236}">
                            <a16:creationId xmlns:a16="http://schemas.microsoft.com/office/drawing/2014/main" id="{47854611-9CD0-41D3-8527-83804E5FA2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4225" y="2930525"/>
                        <a:ext cx="1498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6">
            <a:extLst>
              <a:ext uri="{FF2B5EF4-FFF2-40B4-BE49-F238E27FC236}">
                <a16:creationId xmlns:a16="http://schemas.microsoft.com/office/drawing/2014/main" id="{50C42D87-0698-43E4-A4E7-890E2C33A0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8" y="3989388"/>
          <a:ext cx="1079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79280" imgH="419040" progId="Equation.DSMT4">
                  <p:embed/>
                </p:oleObj>
              </mc:Choice>
              <mc:Fallback>
                <p:oleObj name="Equation" r:id="rId6" imgW="1079280" imgH="419040" progId="Equation.DSMT4">
                  <p:embed/>
                  <p:pic>
                    <p:nvPicPr>
                      <p:cNvPr id="26630" name="Object 6">
                        <a:extLst>
                          <a:ext uri="{FF2B5EF4-FFF2-40B4-BE49-F238E27FC236}">
                            <a16:creationId xmlns:a16="http://schemas.microsoft.com/office/drawing/2014/main" id="{50C42D87-0698-43E4-A4E7-890E2C33A0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3989388"/>
                        <a:ext cx="1079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7">
            <a:extLst>
              <a:ext uri="{FF2B5EF4-FFF2-40B4-BE49-F238E27FC236}">
                <a16:creationId xmlns:a16="http://schemas.microsoft.com/office/drawing/2014/main" id="{10DD2F71-1963-43EB-8427-D87DDEFCBB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33775" y="4673600"/>
          <a:ext cx="1092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91880" imgH="952200" progId="Equation.DSMT4">
                  <p:embed/>
                </p:oleObj>
              </mc:Choice>
              <mc:Fallback>
                <p:oleObj name="Equation" r:id="rId8" imgW="1091880" imgH="952200" progId="Equation.DSMT4">
                  <p:embed/>
                  <p:pic>
                    <p:nvPicPr>
                      <p:cNvPr id="26631" name="Object 7">
                        <a:extLst>
                          <a:ext uri="{FF2B5EF4-FFF2-40B4-BE49-F238E27FC236}">
                            <a16:creationId xmlns:a16="http://schemas.microsoft.com/office/drawing/2014/main" id="{10DD2F71-1963-43EB-8427-D87DDEFCBB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3775" y="4673600"/>
                        <a:ext cx="10922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8">
            <a:extLst>
              <a:ext uri="{FF2B5EF4-FFF2-40B4-BE49-F238E27FC236}">
                <a16:creationId xmlns:a16="http://schemas.microsoft.com/office/drawing/2014/main" id="{9F40FCC1-1DA1-4CA3-92EF-D6E9D96EFF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95875" y="4933950"/>
          <a:ext cx="1447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47560" imgH="419040" progId="Equation.DSMT4">
                  <p:embed/>
                </p:oleObj>
              </mc:Choice>
              <mc:Fallback>
                <p:oleObj name="Equation" r:id="rId10" imgW="1447560" imgH="419040" progId="Equation.DSMT4">
                  <p:embed/>
                  <p:pic>
                    <p:nvPicPr>
                      <p:cNvPr id="26632" name="Object 8">
                        <a:extLst>
                          <a:ext uri="{FF2B5EF4-FFF2-40B4-BE49-F238E27FC236}">
                            <a16:creationId xmlns:a16="http://schemas.microsoft.com/office/drawing/2014/main" id="{9F40FCC1-1DA1-4CA3-92EF-D6E9D96EFF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75" y="4933950"/>
                        <a:ext cx="1447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2570</TotalTime>
  <Words>238</Words>
  <Application>Microsoft Office PowerPoint</Application>
  <PresentationFormat>Widescreen</PresentationFormat>
  <Paragraphs>55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Gill Sans MT</vt:lpstr>
      <vt:lpstr>Roboto</vt:lpstr>
      <vt:lpstr>Wingdings</vt:lpstr>
      <vt:lpstr>Gallery</vt:lpstr>
      <vt:lpstr>MathType 6.0 Equation</vt:lpstr>
      <vt:lpstr>MathType 7.0 Equation</vt:lpstr>
      <vt:lpstr>Rules for Differentiation</vt:lpstr>
      <vt:lpstr>Objective</vt:lpstr>
      <vt:lpstr>Why derivative rules?</vt:lpstr>
      <vt:lpstr>The Derivative is …</vt:lpstr>
      <vt:lpstr>Notations for the  Derivative of a Function</vt:lpstr>
      <vt:lpstr>The Power Rule </vt:lpstr>
      <vt:lpstr>example</vt:lpstr>
      <vt:lpstr>The Constant Rule </vt:lpstr>
      <vt:lpstr>Example </vt:lpstr>
      <vt:lpstr>The Constant Multiple Rule </vt:lpstr>
      <vt:lpstr>Example 1</vt:lpstr>
      <vt:lpstr>Example 2</vt:lpstr>
      <vt:lpstr>EXAMPLE 3</vt:lpstr>
      <vt:lpstr>The Sum and Difference Rules </vt:lpstr>
      <vt:lpstr>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Multivariable calculus</dc:title>
  <dc:creator>dell</dc:creator>
  <cp:lastModifiedBy>dell</cp:lastModifiedBy>
  <cp:revision>30</cp:revision>
  <dcterms:created xsi:type="dcterms:W3CDTF">2021-02-08T13:26:38Z</dcterms:created>
  <dcterms:modified xsi:type="dcterms:W3CDTF">2021-04-22T11:36:35Z</dcterms:modified>
</cp:coreProperties>
</file>