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handoutMasterIdLst>
    <p:handoutMasterId r:id="rId30"/>
  </p:handoutMasterIdLst>
  <p:sldIdLst>
    <p:sldId id="532" r:id="rId2"/>
    <p:sldId id="535" r:id="rId3"/>
    <p:sldId id="596" r:id="rId4"/>
    <p:sldId id="537" r:id="rId5"/>
    <p:sldId id="577" r:id="rId6"/>
    <p:sldId id="604" r:id="rId7"/>
    <p:sldId id="605" r:id="rId8"/>
    <p:sldId id="606" r:id="rId9"/>
    <p:sldId id="607" r:id="rId10"/>
    <p:sldId id="608" r:id="rId11"/>
    <p:sldId id="609" r:id="rId12"/>
    <p:sldId id="578" r:id="rId13"/>
    <p:sldId id="579" r:id="rId14"/>
    <p:sldId id="580" r:id="rId15"/>
    <p:sldId id="610" r:id="rId16"/>
    <p:sldId id="611" r:id="rId17"/>
    <p:sldId id="583" r:id="rId18"/>
    <p:sldId id="584" r:id="rId19"/>
    <p:sldId id="612" r:id="rId20"/>
    <p:sldId id="585" r:id="rId21"/>
    <p:sldId id="586" r:id="rId22"/>
    <p:sldId id="587" r:id="rId23"/>
    <p:sldId id="588" r:id="rId24"/>
    <p:sldId id="589" r:id="rId25"/>
    <p:sldId id="590" r:id="rId26"/>
    <p:sldId id="550" r:id="rId27"/>
    <p:sldId id="57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1362" autoAdjust="0"/>
  </p:normalViewPr>
  <p:slideViewPr>
    <p:cSldViewPr>
      <p:cViewPr varScale="1">
        <p:scale>
          <a:sx n="59" d="100"/>
          <a:sy n="59" d="100"/>
        </p:scale>
        <p:origin x="171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412B-BA08-44BC-996E-CB2D4E5BEED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3DF2B-3663-499C-B2AF-F6A431F4A8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ED87-0475-4FFE-AD83-10981C027294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19FA8-E2D9-4DB1-84A7-6D8F40BBF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https://www.thecrazyprogrammer.com/2014/12/difference-between-multiprogramming-multitasking-multiprocessing-multithreading.html#:~:text=Multiprogramming%20is%20also%20the%20ability,is%20an%20example%20of%20multiprogramming.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394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Lec4</a:t>
            </a:r>
          </a:p>
          <a:p>
            <a:r>
              <a:rPr lang="en-US" dirty="0" smtClean="0"/>
              <a:t>Spaces: variable</a:t>
            </a:r>
            <a:r>
              <a:rPr lang="en-US" baseline="0" dirty="0" smtClean="0"/>
              <a:t> take range of value </a:t>
            </a:r>
          </a:p>
          <a:p>
            <a:r>
              <a:rPr lang="en-US" baseline="0" dirty="0" smtClean="0"/>
              <a:t>The possible address range in one program which touch this program or memory address that touch by one program  </a:t>
            </a:r>
          </a:p>
          <a:p>
            <a:r>
              <a:rPr lang="en-US" baseline="0" dirty="0" smtClean="0"/>
              <a:t>CPU  generate address- Code address + Data Address</a:t>
            </a:r>
          </a:p>
          <a:p>
            <a:r>
              <a:rPr lang="en-US" baseline="0" dirty="0" smtClean="0"/>
              <a:t>32 bit CPU generate ff range </a:t>
            </a:r>
            <a:r>
              <a:rPr lang="en-US" baseline="0" dirty="0" err="1" smtClean="0"/>
              <a:t>Adress</a:t>
            </a: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order may be LIFO(Last In First Out) or FILO(First In Last Out).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470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CS703_Lecture04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077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Lec4</a:t>
            </a:r>
          </a:p>
          <a:p>
            <a:r>
              <a:rPr lang="en-US" dirty="0" smtClean="0"/>
              <a:t>Program jump</a:t>
            </a:r>
            <a:r>
              <a:rPr lang="en-US" baseline="0" dirty="0" smtClean="0"/>
              <a:t> on function call address and push the function return address </a:t>
            </a:r>
          </a:p>
          <a:p>
            <a:r>
              <a:rPr lang="en-US" baseline="0" dirty="0" smtClean="0"/>
              <a:t>ASYNRHRONIES , the events who force the program to enter into OS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2353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lec4</a:t>
            </a:r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Lec4</a:t>
            </a:r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Lec4</a:t>
            </a:r>
          </a:p>
          <a:p>
            <a:r>
              <a:rPr lang="en-US" dirty="0" smtClean="0"/>
              <a:t>Interrupt Vector is array and it contains function pointer or these are addresses of function</a:t>
            </a:r>
            <a:r>
              <a:rPr lang="en-US" baseline="0" dirty="0" smtClean="0"/>
              <a:t> and these interrupt handler is part of OS system code</a:t>
            </a:r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Synchronous</a:t>
            </a:r>
            <a:r>
              <a:rPr lang="en-US" baseline="0" dirty="0" smtClean="0"/>
              <a:t> – User manually do this, Enter something in program through which it enter to CPU</a:t>
            </a:r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https://www.computerhope.com/jargon/a/abort.htm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175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Udacity:Lesson 1</a:t>
            </a:r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Case trap , it return to next instruction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3402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case fault it return same instruction so that it execute this instruction</a:t>
            </a:r>
            <a:r>
              <a:rPr lang="en-US" baseline="0" dirty="0" smtClean="0"/>
              <a:t> again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0620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lec4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http://faculty.salina.k-state.edu/tim/ossg/Process/p_contents.html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262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https://www.youtube.com/watch?v=3MqyDWDpZoI&amp;ab_channel=GateSmashers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569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https://www.youtube.com/watch?v=3MqyDWDpZoI&amp;ab_channel=GateSmashers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857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https://www.thecrazyprogrammer.com/2014/12/difference-between-multiprogramming-multitasking-multiprocessing-multithreading.html#:~:text=Multiprogramming%20is%20also%20the%20ability,is%20an%20example%20of%20multiprogramming.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019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https://www.thecrazyprogrammer.com/2014/12/difference-between-multiprogramming-multitasking-multiprocessing-multithreading.html#:~:text=Multiprogramming%20is%20also%20the%20ability,is%20an%20example%20of%20multiprogramming.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761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1858963"/>
            <a:ext cx="58991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450" y="4381500"/>
            <a:ext cx="4972050" cy="114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7F58-8E26-4704-A191-D9753584B8AC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4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3FA83-854D-4812-B9B9-FD31EDF9FE98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14B10-2C46-40FA-B50F-DEAE72F2A1FD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0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BA0D-8818-437B-9088-6DED238F9A48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4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3645-4F30-4F06-8C99-0C6F132F7F13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4B08-5928-4677-B0B8-CFDF6121F000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D8B5-BBF9-46F3-A52B-204DE6E29A3E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34D7-F5B8-42AA-B39D-48682B33404F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AA73-0050-4E6B-8387-097A4685702C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D7F6B-7525-4C76-B7E4-11C207E4DB47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3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6126-EE03-4C63-BD9A-5B0EA2743751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 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E2916-52F7-4397-B359-59AEE4022B72}" type="datetime1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6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glow rad="114300">
              <a:schemeClr val="tx1">
                <a:alpha val="34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Dd4VQ6_owI&amp;list=PL9A3A425C6124EEDA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cw.vu.edu.pk/Videos.aspx?cat=Computer+Science/Information+Technology+&amp;course=CS703" TargetMode="External"/><Relationship Id="rId4" Type="http://schemas.openxmlformats.org/officeDocument/2006/relationships/hyperlink" Target="https://classroom.udacity.com/courses/ud189/lessons/3652509443/concepts/6416592080923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faculty.salina.k-state.edu/tim/ossg/Introduction/struct.html" TargetMode="External"/><Relationship Id="rId2" Type="http://schemas.openxmlformats.org/officeDocument/2006/relationships/hyperlink" Target="https://www.personal.kent.edu/~rmuhamma/OpSystems/Myos/sysComponent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Advance Operating System 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429000"/>
            <a:ext cx="7854696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" y="3657600"/>
            <a:ext cx="5276850" cy="930276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600" b="1" dirty="0" smtClean="0"/>
              <a:t>University of Haripur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Multiprogramming </a:t>
            </a:r>
            <a:r>
              <a:rPr lang="en-US" dirty="0"/>
              <a:t>system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05000"/>
            <a:ext cx="6705600" cy="434339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25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Multiprocessor </a:t>
            </a:r>
            <a:r>
              <a:rPr lang="en-US" dirty="0"/>
              <a:t>systems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Multiprocessor systems</a:t>
            </a:r>
          </a:p>
          <a:p>
            <a:pPr lvl="1"/>
            <a:r>
              <a:rPr lang="en-US" dirty="0"/>
              <a:t>which have two or more CPUs sharing the same physical memory</a:t>
            </a:r>
          </a:p>
          <a:p>
            <a:r>
              <a:rPr lang="en-US" dirty="0"/>
              <a:t>Multiprocessing is the ability of an operating system to execute more than one process simultaneously on a multi processor machine. In this, a computer uses more than one CPU at a time.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46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Private Address Spaces 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process has its own private address space.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5" name="Picture 4" descr="addressspa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2743200"/>
            <a:ext cx="6705600" cy="3819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Private Address Spaces </a:t>
            </a:r>
            <a:r>
              <a:rPr lang="en-US" baseline="30000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Run-time heap</a:t>
            </a:r>
          </a:p>
          <a:p>
            <a:pPr lvl="1"/>
            <a:r>
              <a:rPr lang="en-US" dirty="0" smtClean="0"/>
              <a:t>Some program need run time memory</a:t>
            </a:r>
          </a:p>
          <a:p>
            <a:r>
              <a:rPr lang="en-US" dirty="0" smtClean="0"/>
              <a:t>User stack</a:t>
            </a:r>
          </a:p>
          <a:p>
            <a:pPr lvl="1"/>
            <a:r>
              <a:rPr lang="en-US" dirty="0" smtClean="0"/>
              <a:t>It create </a:t>
            </a:r>
          </a:p>
          <a:p>
            <a:pPr lvl="2"/>
            <a:r>
              <a:rPr lang="en-US" dirty="0" smtClean="0"/>
              <a:t>Program call function call, variable </a:t>
            </a:r>
          </a:p>
          <a:p>
            <a:pPr lvl="1"/>
            <a:r>
              <a:rPr lang="en-US" dirty="0" smtClean="0"/>
              <a:t>All these variable and function call address stored in stack</a:t>
            </a:r>
          </a:p>
          <a:p>
            <a:pPr lvl="1"/>
            <a:r>
              <a:rPr lang="en-US" dirty="0" smtClean="0"/>
              <a:t>Increased and decreased </a:t>
            </a:r>
          </a:p>
          <a:p>
            <a:r>
              <a:rPr lang="en-US" dirty="0" smtClean="0"/>
              <a:t>Memory map</a:t>
            </a:r>
          </a:p>
          <a:p>
            <a:pPr lvl="1"/>
            <a:r>
              <a:rPr lang="en-US" dirty="0" smtClean="0"/>
              <a:t>During run time when shared library link dynamically </a:t>
            </a:r>
          </a:p>
          <a:p>
            <a:r>
              <a:rPr lang="en-US" dirty="0" smtClean="0"/>
              <a:t>Kernel </a:t>
            </a:r>
          </a:p>
          <a:p>
            <a:pPr lvl="1"/>
            <a:r>
              <a:rPr lang="en-US" dirty="0" smtClean="0"/>
              <a:t>How to enter OS code into process</a:t>
            </a:r>
          </a:p>
          <a:p>
            <a:pPr lvl="1"/>
            <a:r>
              <a:rPr lang="en-US" dirty="0" smtClean="0"/>
              <a:t>How to make kernel as port of process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Flow 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Computers do Only One Thing </a:t>
            </a:r>
          </a:p>
          <a:p>
            <a:pPr lvl="1"/>
            <a:r>
              <a:rPr lang="en-US" dirty="0" smtClean="0"/>
              <a:t>From startup to shutdown, a CPU simply reads and executes (interprets) a sequence of instructions, one at a time.</a:t>
            </a:r>
          </a:p>
          <a:p>
            <a:r>
              <a:rPr lang="en-US" dirty="0" smtClean="0"/>
              <a:t>This sequence is the system‘s physical control flow (or flow of control).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5" name="Picture 4" descr="w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2600" y="4267200"/>
            <a:ext cx="4572000" cy="1800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Altering the </a:t>
            </a:r>
            <a:br>
              <a:rPr lang="en-US" sz="3600" dirty="0"/>
            </a:br>
            <a:r>
              <a:rPr lang="en-US" sz="3600" dirty="0"/>
              <a:t>Control </a:t>
            </a:r>
            <a:r>
              <a:rPr lang="en-US" sz="3600" dirty="0" smtClean="0"/>
              <a:t>Flow (synchronous)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28600" lvl="1">
              <a:spcBef>
                <a:spcPts val="1000"/>
              </a:spcBef>
            </a:pPr>
            <a:r>
              <a:rPr lang="en-US" dirty="0"/>
              <a:t>How to enter OS code into process</a:t>
            </a:r>
          </a:p>
          <a:p>
            <a:pPr marL="228600" lvl="1">
              <a:spcBef>
                <a:spcPts val="1000"/>
              </a:spcBef>
            </a:pPr>
            <a:r>
              <a:rPr lang="en-US" dirty="0"/>
              <a:t>Two basic mechanisms available to the programmer for changing control flow: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Jumps and branches ( if then)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Function call and return using the stack discipline.  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Both react to changes in program state.</a:t>
            </a:r>
          </a:p>
          <a:p>
            <a:pPr fontAlgn="base"/>
            <a:r>
              <a:rPr lang="en-US" dirty="0"/>
              <a:t>interrupts are produced by the CPU control unit while executing instructions and are called synchronous because the control unit issues them only after terminating the execution of an instruction.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88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Altering the </a:t>
            </a:r>
            <a:br>
              <a:rPr lang="en-US" sz="2800" dirty="0"/>
            </a:br>
            <a:r>
              <a:rPr lang="en-US" sz="2800" dirty="0"/>
              <a:t>Control Flow </a:t>
            </a:r>
            <a:r>
              <a:rPr lang="en-US" sz="2800" dirty="0" smtClean="0"/>
              <a:t>(</a:t>
            </a:r>
            <a:r>
              <a:rPr lang="en-US" sz="2800" b="1" dirty="0" smtClean="0"/>
              <a:t>asynchronous)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two method is not enough we need </a:t>
            </a:r>
            <a:r>
              <a:rPr lang="en-US" b="1" dirty="0"/>
              <a:t>asynchronous </a:t>
            </a:r>
            <a:r>
              <a:rPr lang="en-US" dirty="0" smtClean="0"/>
              <a:t>method</a:t>
            </a:r>
            <a:endParaRPr lang="en-US" dirty="0"/>
          </a:p>
          <a:p>
            <a:pPr lvl="1"/>
            <a:r>
              <a:rPr lang="en-US" dirty="0"/>
              <a:t>Create events that Force the CPU to execute the instruction </a:t>
            </a:r>
            <a:endParaRPr lang="en-US" dirty="0" smtClean="0"/>
          </a:p>
          <a:p>
            <a:pPr lvl="2"/>
            <a:r>
              <a:rPr lang="en-US" dirty="0"/>
              <a:t>Instruction divides by zero </a:t>
            </a:r>
            <a:r>
              <a:rPr lang="en-US" dirty="0" smtClean="0"/>
              <a:t>( Faulty instruction)</a:t>
            </a:r>
            <a:endParaRPr lang="en-US" dirty="0"/>
          </a:p>
          <a:p>
            <a:pPr lvl="2"/>
            <a:r>
              <a:rPr lang="en-US" dirty="0"/>
              <a:t> User hits </a:t>
            </a:r>
            <a:r>
              <a:rPr lang="en-US" dirty="0" err="1"/>
              <a:t>ctl</a:t>
            </a:r>
            <a:r>
              <a:rPr lang="en-US" dirty="0"/>
              <a:t>-c at the </a:t>
            </a:r>
            <a:r>
              <a:rPr lang="en-US" dirty="0" smtClean="0"/>
              <a:t>keyboard ( user stop flow) </a:t>
            </a:r>
            <a:endParaRPr lang="en-US" dirty="0"/>
          </a:p>
          <a:p>
            <a:pPr lvl="2"/>
            <a:r>
              <a:rPr lang="en-US" dirty="0"/>
              <a:t>System timer expires </a:t>
            </a:r>
            <a:r>
              <a:rPr lang="en-US" dirty="0" smtClean="0"/>
              <a:t> (complete Disk IO)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This is also called exception control flow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4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Exceptions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exception is a transfer of control to the OS in response to some event (i.e., change in processor state)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5" name="Picture 4" descr="excep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429000"/>
            <a:ext cx="68580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Exceptions (Interrupts) 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Caused by events external to the processor</a:t>
            </a:r>
          </a:p>
          <a:p>
            <a:pPr lvl="1"/>
            <a:r>
              <a:rPr lang="en-US" dirty="0" smtClean="0"/>
              <a:t>Indicated by setting the processor‘s interrupt pin </a:t>
            </a:r>
          </a:p>
          <a:p>
            <a:pPr lvl="1"/>
            <a:r>
              <a:rPr lang="en-US" dirty="0" smtClean="0"/>
              <a:t>handler returns to ―next‖ instruction.</a:t>
            </a:r>
          </a:p>
          <a:p>
            <a:r>
              <a:rPr lang="en-US" dirty="0" smtClean="0"/>
              <a:t>Examples: </a:t>
            </a:r>
          </a:p>
          <a:p>
            <a:pPr lvl="1"/>
            <a:r>
              <a:rPr lang="en-US" dirty="0" smtClean="0"/>
              <a:t>I/O interrupts </a:t>
            </a:r>
          </a:p>
          <a:p>
            <a:pPr lvl="2"/>
            <a:r>
              <a:rPr lang="en-US" dirty="0" smtClean="0"/>
              <a:t> hitting </a:t>
            </a:r>
            <a:r>
              <a:rPr lang="en-US" dirty="0" err="1" smtClean="0"/>
              <a:t>ctl</a:t>
            </a:r>
            <a:r>
              <a:rPr lang="en-US" dirty="0" smtClean="0"/>
              <a:t>-c at the keyboard </a:t>
            </a:r>
          </a:p>
          <a:p>
            <a:pPr lvl="2"/>
            <a:r>
              <a:rPr lang="en-US" dirty="0" smtClean="0"/>
              <a:t> arrival of a packet from a network </a:t>
            </a:r>
          </a:p>
          <a:p>
            <a:pPr lvl="2"/>
            <a:r>
              <a:rPr lang="en-US" dirty="0" smtClean="0"/>
              <a:t> arrival of a data sector from a disk</a:t>
            </a:r>
          </a:p>
          <a:p>
            <a:pPr lvl="1"/>
            <a:r>
              <a:rPr lang="en-US" dirty="0" smtClean="0"/>
              <a:t>Hard reset interrupt </a:t>
            </a:r>
          </a:p>
          <a:p>
            <a:pPr lvl="2"/>
            <a:r>
              <a:rPr lang="en-US" dirty="0" smtClean="0"/>
              <a:t>hitting the reset button </a:t>
            </a:r>
          </a:p>
          <a:p>
            <a:pPr lvl="1"/>
            <a:r>
              <a:rPr lang="en-US" dirty="0" smtClean="0"/>
              <a:t>Soft reset interrupt </a:t>
            </a:r>
          </a:p>
          <a:p>
            <a:pPr lvl="3"/>
            <a:r>
              <a:rPr lang="en-US" dirty="0" smtClean="0"/>
              <a:t> hitting </a:t>
            </a:r>
            <a:r>
              <a:rPr lang="en-US" dirty="0" err="1" smtClean="0"/>
              <a:t>ctl</a:t>
            </a:r>
            <a:r>
              <a:rPr lang="en-US" dirty="0" smtClean="0"/>
              <a:t>-alt-delete on a PC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905000"/>
            <a:ext cx="7886700" cy="46482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54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Today’s Agenda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685800">
              <a:buNone/>
            </a:pPr>
            <a:endParaRPr lang="en-US" sz="3600" baseline="30000" dirty="0" smtClean="0"/>
          </a:p>
          <a:p>
            <a:pPr marL="685800"/>
            <a:endParaRPr lang="en-US" sz="4000" dirty="0"/>
          </a:p>
          <a:p>
            <a:pPr marL="685800"/>
            <a:r>
              <a:rPr lang="en-US" sz="5600" dirty="0"/>
              <a:t>Process definition</a:t>
            </a:r>
          </a:p>
          <a:p>
            <a:pPr marL="685800"/>
            <a:r>
              <a:rPr lang="en-US" sz="5600" dirty="0"/>
              <a:t>Multiprogramming and Multitasking Operating System</a:t>
            </a:r>
          </a:p>
          <a:p>
            <a:pPr marL="685800"/>
            <a:r>
              <a:rPr lang="en-US" sz="5600" dirty="0"/>
              <a:t>Multiprogramming System</a:t>
            </a:r>
          </a:p>
          <a:p>
            <a:pPr marL="685800"/>
            <a:r>
              <a:rPr lang="en-US" sz="5600" dirty="0"/>
              <a:t>Multiprocessor systems</a:t>
            </a:r>
          </a:p>
          <a:p>
            <a:pPr marL="685800"/>
            <a:r>
              <a:rPr lang="en-US" sz="5600" dirty="0"/>
              <a:t>Private Address Spaces </a:t>
            </a:r>
          </a:p>
          <a:p>
            <a:pPr marL="685800"/>
            <a:r>
              <a:rPr lang="en-US" sz="5600" dirty="0"/>
              <a:t>Control Flow</a:t>
            </a:r>
          </a:p>
          <a:p>
            <a:pPr marL="685800"/>
            <a:r>
              <a:rPr lang="en-US" sz="5600" dirty="0"/>
              <a:t> Altering the Control Flow (synchronous)</a:t>
            </a:r>
          </a:p>
          <a:p>
            <a:pPr marL="685800"/>
            <a:r>
              <a:rPr lang="en-US" sz="5600" dirty="0"/>
              <a:t> Altering the Control Flow (asynchronous) or Exceptional Control Flow</a:t>
            </a:r>
          </a:p>
          <a:p>
            <a:pPr marL="685800"/>
            <a:r>
              <a:rPr lang="en-US" sz="5600" dirty="0"/>
              <a:t>Exceptional Control flow </a:t>
            </a:r>
          </a:p>
          <a:p>
            <a:pPr marL="685800"/>
            <a:r>
              <a:rPr lang="en-US" sz="5600" dirty="0"/>
              <a:t>Interrupt P1</a:t>
            </a:r>
          </a:p>
          <a:p>
            <a:pPr marL="685800"/>
            <a:r>
              <a:rPr lang="en-US" sz="5600" dirty="0"/>
              <a:t>Interrupt P2</a:t>
            </a:r>
          </a:p>
          <a:p>
            <a:pPr marL="685800"/>
            <a:r>
              <a:rPr lang="en-US" sz="5600" dirty="0"/>
              <a:t>Traps</a:t>
            </a:r>
          </a:p>
          <a:p>
            <a:pPr marL="685800"/>
            <a:r>
              <a:rPr lang="en-US" sz="5600" dirty="0"/>
              <a:t>Fault</a:t>
            </a:r>
          </a:p>
          <a:p>
            <a:pPr marL="685800"/>
            <a:r>
              <a:rPr lang="en-US" sz="5600" dirty="0"/>
              <a:t> aborts</a:t>
            </a:r>
          </a:p>
          <a:p>
            <a:pPr marL="685800"/>
            <a:r>
              <a:rPr lang="en-US" sz="5600" dirty="0"/>
              <a:t> Trap Example</a:t>
            </a:r>
          </a:p>
          <a:p>
            <a:pPr marL="685800"/>
            <a:r>
              <a:rPr lang="en-US" sz="5600" dirty="0"/>
              <a:t>Fault Example</a:t>
            </a:r>
            <a:endParaRPr lang="en-US" sz="5600" dirty="0" smtClean="0"/>
          </a:p>
          <a:p>
            <a:pPr marL="685800"/>
            <a:endParaRPr lang="en-US" sz="4000" b="1" dirty="0" smtClean="0">
              <a:solidFill>
                <a:schemeClr val="tx1"/>
              </a:solidFill>
            </a:endParaRPr>
          </a:p>
          <a:p>
            <a:pPr marL="685800"/>
            <a:endParaRPr lang="en-US" sz="3600" dirty="0" smtClean="0">
              <a:solidFill>
                <a:schemeClr val="tx1"/>
              </a:solidFill>
            </a:endParaRPr>
          </a:p>
          <a:p>
            <a:pPr lvl="3">
              <a:buNone/>
            </a:pPr>
            <a:endParaRPr lang="en-US" sz="3400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172200"/>
            <a:ext cx="3086100" cy="365125"/>
          </a:xfrm>
        </p:spPr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Interrupt Vectors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During Interrupt , CPU jump on pre determined location and these pre-determined location is called vector</a:t>
            </a:r>
          </a:p>
          <a:p>
            <a:r>
              <a:rPr lang="en-US" dirty="0" smtClean="0"/>
              <a:t>Interrupt handler is part of OS code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5" name="Picture 4" descr="vect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3962400"/>
            <a:ext cx="7543800" cy="232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Traps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Synchronous Exceptions</a:t>
            </a:r>
          </a:p>
          <a:p>
            <a:r>
              <a:rPr lang="en-US" dirty="0" smtClean="0"/>
              <a:t>Caused by events that occur as a result of executing an instruction: </a:t>
            </a:r>
          </a:p>
          <a:p>
            <a:pPr lvl="1"/>
            <a:r>
              <a:rPr lang="en-US" dirty="0" smtClean="0"/>
              <a:t>Traps </a:t>
            </a:r>
          </a:p>
          <a:p>
            <a:pPr lvl="2"/>
            <a:r>
              <a:rPr lang="en-US" dirty="0" smtClean="0"/>
              <a:t> unintentional</a:t>
            </a:r>
          </a:p>
          <a:p>
            <a:pPr lvl="2"/>
            <a:r>
              <a:rPr lang="en-US" dirty="0" smtClean="0"/>
              <a:t>It is user define interrupts </a:t>
            </a:r>
          </a:p>
          <a:p>
            <a:pPr lvl="2"/>
            <a:r>
              <a:rPr lang="en-US" dirty="0" smtClean="0"/>
              <a:t>Run some code in program and this code alter the CPU system call and this system call execute hardware handler </a:t>
            </a:r>
          </a:p>
          <a:p>
            <a:pPr lvl="2"/>
            <a:r>
              <a:rPr lang="en-US" dirty="0" smtClean="0"/>
              <a:t> Examples: system calls, breakpoint traps, special instructions </a:t>
            </a:r>
          </a:p>
          <a:p>
            <a:pPr lvl="2"/>
            <a:r>
              <a:rPr lang="en-US" dirty="0" smtClean="0"/>
              <a:t> Returns control to ―next‖ instruction </a:t>
            </a:r>
          </a:p>
          <a:p>
            <a:pPr lvl="1"/>
            <a:r>
              <a:rPr lang="en-US" dirty="0" smtClean="0"/>
              <a:t>Faults</a:t>
            </a:r>
          </a:p>
          <a:p>
            <a:pPr lvl="2"/>
            <a:r>
              <a:rPr lang="en-US" dirty="0" smtClean="0"/>
              <a:t>Unintentional but possibly recoverable </a:t>
            </a:r>
          </a:p>
          <a:p>
            <a:pPr lvl="2"/>
            <a:r>
              <a:rPr lang="en-US" dirty="0" smtClean="0"/>
              <a:t>Examples: page faults (recoverable), protection faults (unrecoverable). </a:t>
            </a:r>
          </a:p>
          <a:p>
            <a:pPr lvl="2"/>
            <a:r>
              <a:rPr lang="en-US" dirty="0" smtClean="0"/>
              <a:t> Either re-executes faulting (―current‖) instruction or aborts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Synchronous Exceptions </a:t>
            </a:r>
            <a:r>
              <a:rPr lang="en-US" baseline="30000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Aborts</a:t>
            </a:r>
          </a:p>
          <a:p>
            <a:pPr lvl="1"/>
            <a:r>
              <a:rPr lang="en-US" dirty="0" smtClean="0"/>
              <a:t>unintentional and unrecoverable </a:t>
            </a:r>
          </a:p>
          <a:p>
            <a:pPr lvl="1"/>
            <a:r>
              <a:rPr lang="en-US" dirty="0" smtClean="0"/>
              <a:t> Examples: parity error, machine check. o Aborts current program</a:t>
            </a:r>
          </a:p>
          <a:p>
            <a:pPr lvl="1"/>
            <a:r>
              <a:rPr lang="en-US" dirty="0" smtClean="0"/>
              <a:t>Alt F4 to abort program that stop responding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Trap Example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Opening a File </a:t>
            </a:r>
          </a:p>
          <a:p>
            <a:pPr lvl="1"/>
            <a:r>
              <a:rPr lang="en-US" dirty="0" smtClean="0"/>
              <a:t>User calls open(filename, options) </a:t>
            </a:r>
          </a:p>
          <a:p>
            <a:pPr lvl="1"/>
            <a:r>
              <a:rPr lang="en-US" dirty="0" smtClean="0"/>
              <a:t>Function open executes system call instruction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OS must find or create file, get it ready for reading or writing </a:t>
            </a:r>
          </a:p>
          <a:p>
            <a:pPr lvl="1"/>
            <a:r>
              <a:rPr lang="en-US" dirty="0" smtClean="0"/>
              <a:t>Returns integer file descriptor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6" name="Picture 5" descr="fdfdf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4495800"/>
            <a:ext cx="7620000" cy="2085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Fault Example # 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Memory Reference </a:t>
            </a:r>
          </a:p>
          <a:p>
            <a:pPr lvl="2"/>
            <a:r>
              <a:rPr lang="en-US" dirty="0" smtClean="0"/>
              <a:t>User writes to memory location </a:t>
            </a:r>
          </a:p>
          <a:p>
            <a:pPr lvl="2"/>
            <a:r>
              <a:rPr lang="en-US" dirty="0" smtClean="0"/>
              <a:t>That portion (page) of user‘s memory is not currently on disk </a:t>
            </a:r>
          </a:p>
          <a:p>
            <a:pPr lvl="2"/>
            <a:r>
              <a:rPr lang="en-US" dirty="0" smtClean="0"/>
              <a:t>Page handler must load page into physical memory </a:t>
            </a:r>
          </a:p>
          <a:p>
            <a:pPr lvl="2"/>
            <a:r>
              <a:rPr lang="en-US" dirty="0" smtClean="0"/>
              <a:t>Returns to faulting instruction </a:t>
            </a:r>
          </a:p>
          <a:p>
            <a:pPr lvl="2"/>
            <a:r>
              <a:rPr lang="en-US" dirty="0" smtClean="0"/>
              <a:t>Successful on second try</a:t>
            </a:r>
          </a:p>
          <a:p>
            <a:pPr lvl="2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5" name="Picture 4" descr="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600" y="4343400"/>
            <a:ext cx="4953000" cy="2066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Fault Example # 2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Memory Reference </a:t>
            </a:r>
          </a:p>
          <a:p>
            <a:pPr lvl="1"/>
            <a:r>
              <a:rPr lang="en-US" dirty="0" smtClean="0"/>
              <a:t>User writes to memory location </a:t>
            </a:r>
          </a:p>
          <a:p>
            <a:pPr lvl="1"/>
            <a:r>
              <a:rPr lang="en-US" dirty="0" smtClean="0"/>
              <a:t>Address is not valid </a:t>
            </a:r>
          </a:p>
          <a:p>
            <a:pPr lvl="1"/>
            <a:r>
              <a:rPr lang="en-US" dirty="0" smtClean="0"/>
              <a:t>Page handler detects invalid address </a:t>
            </a:r>
          </a:p>
          <a:p>
            <a:pPr lvl="1"/>
            <a:r>
              <a:rPr lang="en-US" dirty="0" smtClean="0"/>
              <a:t>Sends SIGSEG signal to user process </a:t>
            </a:r>
          </a:p>
          <a:p>
            <a:pPr lvl="1"/>
            <a:r>
              <a:rPr lang="en-US" dirty="0" smtClean="0"/>
              <a:t>User process exits with ―segmentation fault‖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5" name="Picture 4" descr="wwww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4419600"/>
            <a:ext cx="685800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[1] CS703 Advanced Operating System</a:t>
            </a:r>
          </a:p>
          <a:p>
            <a:r>
              <a:rPr lang="en-US" sz="2000" dirty="0" smtClean="0">
                <a:hlinkClick r:id="rId3"/>
              </a:rPr>
              <a:t>https://www.youtube.com/watch?v=ADd4VQ6_owI&amp;list=PL9A3A425C6124EEDA</a:t>
            </a:r>
            <a:endParaRPr lang="en-US" sz="2000" dirty="0" smtClean="0"/>
          </a:p>
          <a:p>
            <a:r>
              <a:rPr lang="en-US" sz="2000" dirty="0" smtClean="0"/>
              <a:t>[2] Advanced Operating System</a:t>
            </a:r>
          </a:p>
          <a:p>
            <a:r>
              <a:rPr lang="en-US" sz="2000" dirty="0" smtClean="0">
                <a:hlinkClick r:id="rId4"/>
              </a:rPr>
              <a:t>https://classroom.udacity.com/courses/ud189/lessons/3652509443/concepts/6416592080923</a:t>
            </a:r>
            <a:endParaRPr lang="en-US" sz="2000" dirty="0" smtClean="0"/>
          </a:p>
          <a:p>
            <a:r>
              <a:rPr lang="en-US" sz="2000" dirty="0" smtClean="0"/>
              <a:t>[3] </a:t>
            </a:r>
            <a:r>
              <a:rPr lang="en-US" sz="2000" b="1" dirty="0" smtClean="0"/>
              <a:t>Operating System Concepts, 7th Edition</a:t>
            </a:r>
            <a:endParaRPr lang="en-US" sz="2000" dirty="0" smtClean="0"/>
          </a:p>
          <a:p>
            <a:r>
              <a:rPr lang="en-US" sz="2000" dirty="0" smtClean="0"/>
              <a:t>Cho1:http://</a:t>
            </a:r>
            <a:r>
              <a:rPr lang="en-US" sz="2000" dirty="0" err="1" smtClean="0"/>
              <a:t>bcs.wiley.com</a:t>
            </a:r>
            <a:r>
              <a:rPr lang="en-US" sz="2000" dirty="0" smtClean="0"/>
              <a:t>/he-</a:t>
            </a:r>
            <a:r>
              <a:rPr lang="en-US" sz="2000" dirty="0" err="1" smtClean="0"/>
              <a:t>bcs</a:t>
            </a:r>
            <a:r>
              <a:rPr lang="en-US" sz="2000" dirty="0" smtClean="0"/>
              <a:t>/</a:t>
            </a:r>
            <a:r>
              <a:rPr lang="en-US" sz="2000" dirty="0" err="1" smtClean="0"/>
              <a:t>Books?action</a:t>
            </a:r>
            <a:r>
              <a:rPr lang="en-US" sz="2000" dirty="0" smtClean="0"/>
              <a:t>=</a:t>
            </a:r>
            <a:r>
              <a:rPr lang="en-US" sz="2000" dirty="0" err="1" smtClean="0"/>
              <a:t>resource&amp;bcsId</a:t>
            </a:r>
            <a:r>
              <a:rPr lang="en-US" sz="2000" dirty="0" smtClean="0"/>
              <a:t>=2217&amp;itemId=0471694665&amp;resourceId=5004</a:t>
            </a:r>
          </a:p>
          <a:p>
            <a:r>
              <a:rPr lang="en-US" sz="2000" dirty="0" smtClean="0"/>
              <a:t>[4] Advanced Operating System</a:t>
            </a:r>
          </a:p>
          <a:p>
            <a:r>
              <a:rPr lang="en-US" sz="2000" dirty="0" smtClean="0">
                <a:hlinkClick r:id="rId5"/>
              </a:rPr>
              <a:t>https://ocw.vu.edu.pk/Videos.aspx?cat=Computer+Science%2fInformation+Technology+&amp;course=CS703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[5] Operating System</a:t>
            </a:r>
          </a:p>
          <a:p>
            <a:r>
              <a:rPr lang="en-US" dirty="0" smtClean="0">
                <a:hlinkClick r:id="rId2"/>
              </a:rPr>
              <a:t>https://www.personal.kent.edu/~rmuhamma/OpSystems/Myos/sysComponent.htm</a:t>
            </a:r>
            <a:endParaRPr lang="en-US" dirty="0" smtClean="0"/>
          </a:p>
          <a:p>
            <a:r>
              <a:rPr lang="en-US" dirty="0" smtClean="0"/>
              <a:t>[6]</a:t>
            </a:r>
            <a:r>
              <a:rPr lang="en-US" dirty="0" smtClean="0">
                <a:hlinkClick r:id="rId3"/>
              </a:rPr>
              <a:t> http://faculty.salina.k-state.edu/tim/ossg/Introduction/struct.html</a:t>
            </a:r>
            <a:endParaRPr lang="en-US" dirty="0" smtClean="0"/>
          </a:p>
          <a:p>
            <a:r>
              <a:rPr lang="en-US" dirty="0" smtClean="0"/>
              <a:t>[7] Modern Operating System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Today’s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 of Process State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819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Lesson Objective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the end of lesson:</a:t>
            </a:r>
          </a:p>
          <a:p>
            <a:pPr lvl="1"/>
            <a:r>
              <a:rPr lang="en-US" dirty="0" smtClean="0"/>
              <a:t>Ready to discussed  about process  </a:t>
            </a:r>
          </a:p>
          <a:p>
            <a:pPr lvl="1"/>
            <a:r>
              <a:rPr lang="en-US" dirty="0" smtClean="0"/>
              <a:t>Understand the Control flow and interrupts </a:t>
            </a:r>
          </a:p>
          <a:p>
            <a:pPr lvl="1"/>
            <a:endParaRPr lang="en-US" dirty="0" smtClean="0"/>
          </a:p>
          <a:p>
            <a:endParaRPr lang="en-US" sz="2800" dirty="0" smtClean="0"/>
          </a:p>
          <a:p>
            <a:pPr algn="ctr">
              <a:buNone/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definition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program in execution </a:t>
            </a:r>
          </a:p>
          <a:p>
            <a:r>
              <a:rPr lang="en-US" dirty="0" smtClean="0"/>
              <a:t>An instance of a program running on a computer </a:t>
            </a:r>
          </a:p>
          <a:p>
            <a:r>
              <a:rPr lang="en-US" dirty="0" smtClean="0"/>
              <a:t> The entity that can be assigned to and executed on a processor •</a:t>
            </a:r>
          </a:p>
          <a:p>
            <a:r>
              <a:rPr lang="en-US" dirty="0" smtClean="0"/>
              <a:t>A unit of activity characterized by the execution of a sequence of instructions, a current state, and an associated set of system instructions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</a:t>
            </a:r>
            <a:r>
              <a:rPr lang="en-US" dirty="0" smtClean="0"/>
              <a:t>definition</a:t>
            </a:r>
            <a:r>
              <a:rPr lang="en-US" baseline="30000" dirty="0" smtClean="0"/>
              <a:t>6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33600"/>
            <a:ext cx="7543800" cy="45878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15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effectLst/>
              </a:rPr>
              <a:t>Multiprogramming and </a:t>
            </a:r>
            <a:r>
              <a:rPr lang="en-US" sz="2800" dirty="0" smtClean="0">
                <a:effectLst/>
              </a:rPr>
              <a:t/>
            </a:r>
            <a:br>
              <a:rPr lang="en-US" sz="2800" dirty="0" smtClean="0">
                <a:effectLst/>
              </a:rPr>
            </a:br>
            <a:r>
              <a:rPr lang="en-US" sz="2800" dirty="0" smtClean="0">
                <a:effectLst/>
              </a:rPr>
              <a:t>Multitasking </a:t>
            </a:r>
            <a:r>
              <a:rPr lang="en-US" sz="2800" dirty="0">
                <a:effectLst/>
              </a:rPr>
              <a:t>Operating System</a:t>
            </a:r>
            <a:br>
              <a:rPr lang="en-US" sz="2800" dirty="0">
                <a:effectLst/>
              </a:rPr>
            </a:b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46516"/>
            <a:ext cx="7886700" cy="448151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85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Multiprogramming and </a:t>
            </a:r>
            <a:br>
              <a:rPr lang="en-US" dirty="0">
                <a:effectLst/>
              </a:rPr>
            </a:br>
            <a:r>
              <a:rPr lang="en-US" dirty="0">
                <a:effectLst/>
              </a:rPr>
              <a:t>Multitasking Operating System</a:t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057400"/>
            <a:ext cx="7886700" cy="449579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74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Multiprogramming system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In any multiprogramming system, the CPU switches from process to process quickly, running each for tens or hundreds of milliseconds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Multiprogramming is also the ability of an operating system to execute more than one program on a single processor machine. More than one task/program/job/process can reside into the main memory at one point of time. A computer running excel and </a:t>
            </a:r>
            <a:r>
              <a:rPr lang="en-US" dirty="0" err="1"/>
              <a:t>firefox</a:t>
            </a:r>
            <a:r>
              <a:rPr lang="en-US" dirty="0"/>
              <a:t> browser simultaneously is an example of multiprogramming.</a:t>
            </a:r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16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tio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Custom 2">
      <a:majorFont>
        <a:latin typeface="Sketch Block"/>
        <a:ea typeface=""/>
        <a:cs typeface=""/>
      </a:majorFont>
      <a:minorFont>
        <a:latin typeface="Sitka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29749</TotalTime>
  <Words>1236</Words>
  <Application>Microsoft Office PowerPoint</Application>
  <PresentationFormat>On-screen Show (4:3)</PresentationFormat>
  <Paragraphs>212</Paragraphs>
  <Slides>27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Arial Black</vt:lpstr>
      <vt:lpstr>Calibri</vt:lpstr>
      <vt:lpstr>Sitka Text</vt:lpstr>
      <vt:lpstr>Sketch Block</vt:lpstr>
      <vt:lpstr>eduction</vt:lpstr>
      <vt:lpstr>Advance Operating System </vt:lpstr>
      <vt:lpstr> Today’s Agenda</vt:lpstr>
      <vt:lpstr>Today’s Agenda</vt:lpstr>
      <vt:lpstr>Lesson Objective</vt:lpstr>
      <vt:lpstr>Process definition2</vt:lpstr>
      <vt:lpstr>Process definition6</vt:lpstr>
      <vt:lpstr>Multiprogramming and  Multitasking Operating System </vt:lpstr>
      <vt:lpstr>Multiprogramming and  Multitasking Operating System </vt:lpstr>
      <vt:lpstr> Multiprogramming system </vt:lpstr>
      <vt:lpstr> Multiprogramming system </vt:lpstr>
      <vt:lpstr> Multiprocessor systems  </vt:lpstr>
      <vt:lpstr>Private Address Spaces 2</vt:lpstr>
      <vt:lpstr>Private Address Spaces 2</vt:lpstr>
      <vt:lpstr>Control Flow 2</vt:lpstr>
      <vt:lpstr>Altering the  Control Flow (synchronous)</vt:lpstr>
      <vt:lpstr>Altering the  Control Flow (asynchronous)</vt:lpstr>
      <vt:lpstr>Exceptions2</vt:lpstr>
      <vt:lpstr>Asynchronous Exceptions (Interrupts) 2</vt:lpstr>
      <vt:lpstr>Interrupts</vt:lpstr>
      <vt:lpstr>Interrupt Vectors2 </vt:lpstr>
      <vt:lpstr>Traps</vt:lpstr>
      <vt:lpstr>Synchronous Exceptions 2</vt:lpstr>
      <vt:lpstr>Trap Example </vt:lpstr>
      <vt:lpstr>Fault Example # 1 </vt:lpstr>
      <vt:lpstr>Fault Example # 2 </vt:lpstr>
      <vt:lpstr>References 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 13 , Week 7 </dc:title>
  <dc:creator>SHU</dc:creator>
  <cp:lastModifiedBy>SHU</cp:lastModifiedBy>
  <cp:revision>2002</cp:revision>
  <dcterms:created xsi:type="dcterms:W3CDTF">2006-08-16T00:00:00Z</dcterms:created>
  <dcterms:modified xsi:type="dcterms:W3CDTF">2021-04-26T05:06:06Z</dcterms:modified>
</cp:coreProperties>
</file>