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3"/>
  </p:notesMasterIdLst>
  <p:handoutMasterIdLst>
    <p:handoutMasterId r:id="rId24"/>
  </p:handoutMasterIdLst>
  <p:sldIdLst>
    <p:sldId id="532" r:id="rId2"/>
    <p:sldId id="535" r:id="rId3"/>
    <p:sldId id="536" r:id="rId4"/>
    <p:sldId id="538" r:id="rId5"/>
    <p:sldId id="537" r:id="rId6"/>
    <p:sldId id="540" r:id="rId7"/>
    <p:sldId id="539" r:id="rId8"/>
    <p:sldId id="541" r:id="rId9"/>
    <p:sldId id="542" r:id="rId10"/>
    <p:sldId id="551" r:id="rId11"/>
    <p:sldId id="543" r:id="rId12"/>
    <p:sldId id="544" r:id="rId13"/>
    <p:sldId id="545" r:id="rId14"/>
    <p:sldId id="546" r:id="rId15"/>
    <p:sldId id="547" r:id="rId16"/>
    <p:sldId id="548" r:id="rId17"/>
    <p:sldId id="549" r:id="rId18"/>
    <p:sldId id="550" r:id="rId19"/>
    <p:sldId id="552" r:id="rId20"/>
    <p:sldId id="553" r:id="rId21"/>
    <p:sldId id="55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5584" autoAdjust="0"/>
  </p:normalViewPr>
  <p:slideViewPr>
    <p:cSldViewPr>
      <p:cViewPr varScale="1">
        <p:scale>
          <a:sx n="63" d="100"/>
          <a:sy n="63" d="100"/>
        </p:scale>
        <p:origin x="15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412B-BA08-44BC-996E-CB2D4E5BEED9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3DF2B-3663-499C-B2AF-F6A431F4A8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ED87-0475-4FFE-AD83-10981C027294}" type="datetimeFigureOut">
              <a:rPr lang="en-US" smtClean="0"/>
              <a:pPr/>
              <a:t>6/13/2021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19FA8-E2D9-4DB1-84A7-6D8F40BBF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CS703-24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655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CS703-24-12.44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845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CS703-24-12.44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904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https://www.youtube.com/watch?v=PiEq1CoP0ds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71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https://www.geeksforgeeks.org/fixed-or-static-partitioning-in-operating-system/</a:t>
            </a:r>
          </a:p>
          <a:p>
            <a:r>
              <a:rPr lang="en-US" dirty="0" smtClean="0"/>
              <a:t>https://www.youtube.com/watch?v=bK-VhQA512c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492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https://www.youtube.com/watch?v=bK-VhQA512c</a:t>
            </a:r>
          </a:p>
          <a:p>
            <a:r>
              <a:rPr lang="en-US" dirty="0" smtClean="0"/>
              <a:t>38.04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991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Lect</a:t>
            </a:r>
            <a:r>
              <a:rPr lang="en-US" dirty="0" smtClean="0"/>
              <a:t> 703-23-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38.04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251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https://www.youtube.com/watch?v=JdPmsrYqRDY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800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https://www.youtube.com/watch?v=6c-mOFZwP_8&amp;t=60s</a:t>
            </a:r>
          </a:p>
          <a:p>
            <a:r>
              <a:rPr lang="en-US" dirty="0" err="1" smtClean="0"/>
              <a:t>Cpu</a:t>
            </a:r>
            <a:r>
              <a:rPr lang="en-US" dirty="0" smtClean="0"/>
              <a:t> always work</a:t>
            </a:r>
            <a:r>
              <a:rPr lang="en-US" baseline="0" dirty="0" smtClean="0"/>
              <a:t> on logical address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44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CS703-23- 44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65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CS703-23- 44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578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1858963"/>
            <a:ext cx="58991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450" y="4381500"/>
            <a:ext cx="4972050" cy="114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7F58-8E26-4704-A191-D9753584B8AC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4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3FA83-854D-4812-B9B9-FD31EDF9FE98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14B10-2C46-40FA-B50F-DEAE72F2A1FD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0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BA0D-8818-437B-9088-6DED238F9A48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4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3645-4F30-4F06-8C99-0C6F132F7F13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4B08-5928-4677-B0B8-CFDF6121F000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D8B5-BBF9-46F3-A52B-204DE6E29A3E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34D7-F5B8-42AA-B39D-48682B33404F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AA73-0050-4E6B-8387-097A4685702C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D7F6B-7525-4C76-B7E4-11C207E4DB47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3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6126-EE03-4C63-BD9A-5B0EA2743751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 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E2916-52F7-4397-B359-59AEE4022B72}" type="datetime1">
              <a:rPr lang="en-US" smtClean="0"/>
              <a:pPr/>
              <a:t>6/13/2021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6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glow rad="114300">
              <a:schemeClr val="tx1">
                <a:alpha val="34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Advance Operating System 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429000"/>
            <a:ext cx="7854696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" y="3657600"/>
            <a:ext cx="5276850" cy="930276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600" b="1" dirty="0" smtClean="0"/>
              <a:t>University of Haripur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Technique: Paging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5624"/>
            <a:ext cx="8534400" cy="489585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43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Technique: Paging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90690"/>
            <a:ext cx="7467600" cy="455771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34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translation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Translating virtual addresses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virtual address has two parts: virtual page number &amp; offset </a:t>
            </a:r>
          </a:p>
          <a:p>
            <a:pPr lvl="1"/>
            <a:r>
              <a:rPr lang="en-US" dirty="0" smtClean="0"/>
              <a:t>virtual </a:t>
            </a:r>
            <a:r>
              <a:rPr lang="en-US" dirty="0"/>
              <a:t>page number (VPN) is index into a page table </a:t>
            </a:r>
          </a:p>
          <a:p>
            <a:pPr lvl="1"/>
            <a:r>
              <a:rPr lang="en-US" dirty="0" smtClean="0"/>
              <a:t>page </a:t>
            </a:r>
            <a:r>
              <a:rPr lang="en-US" dirty="0"/>
              <a:t>table entry contains page frame number (PFN) </a:t>
            </a:r>
          </a:p>
          <a:p>
            <a:pPr lvl="1"/>
            <a:r>
              <a:rPr lang="en-US" dirty="0" smtClean="0"/>
              <a:t>physical </a:t>
            </a:r>
            <a:r>
              <a:rPr lang="en-US" dirty="0"/>
              <a:t>address is PFN::</a:t>
            </a:r>
            <a:r>
              <a:rPr lang="en-US" dirty="0" smtClean="0"/>
              <a:t>offset</a:t>
            </a:r>
          </a:p>
          <a:p>
            <a:r>
              <a:rPr lang="en-US" dirty="0"/>
              <a:t>Page tables </a:t>
            </a:r>
          </a:p>
          <a:p>
            <a:pPr lvl="1"/>
            <a:r>
              <a:rPr lang="en-US" dirty="0" smtClean="0"/>
              <a:t>managed </a:t>
            </a:r>
            <a:r>
              <a:rPr lang="en-US" dirty="0"/>
              <a:t>by the OS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map virtual page number (VPN) to page frame number (PFN) o VPN is simply an index into the page table </a:t>
            </a:r>
          </a:p>
          <a:p>
            <a:pPr lvl="1"/>
            <a:r>
              <a:rPr lang="en-US" dirty="0" smtClean="0"/>
              <a:t>one </a:t>
            </a:r>
            <a:r>
              <a:rPr lang="en-US" dirty="0"/>
              <a:t>page table entry (PTE) per page in virtual address space o i.e., one PTE per VPN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47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System with paging based hardware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Examples: workstations, servers, modern PCs, etc</a:t>
            </a:r>
            <a:r>
              <a:rPr lang="en-US" dirty="0" smtClean="0"/>
              <a:t>.</a:t>
            </a:r>
          </a:p>
          <a:p>
            <a:r>
              <a:rPr lang="en-US" dirty="0"/>
              <a:t>Address Translation: Hardware converts virtual addresses to physical addresses via </a:t>
            </a:r>
            <a:r>
              <a:rPr lang="en-US" dirty="0" smtClean="0"/>
              <a:t>OS managed </a:t>
            </a:r>
            <a:r>
              <a:rPr lang="en-US" dirty="0"/>
              <a:t>lookup table (page table)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038599"/>
            <a:ext cx="7696200" cy="227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8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Mechanics of address translation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057400"/>
            <a:ext cx="7677150" cy="411479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9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Paging </a:t>
            </a:r>
            <a:r>
              <a:rPr lang="en-US" dirty="0" smtClean="0"/>
              <a:t> disadvantages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still have internal </a:t>
            </a:r>
            <a:r>
              <a:rPr lang="en-US" dirty="0" smtClean="0"/>
              <a:t>fragmentation</a:t>
            </a:r>
          </a:p>
          <a:p>
            <a:pPr lvl="1"/>
            <a:r>
              <a:rPr lang="en-US" dirty="0" smtClean="0"/>
              <a:t>process </a:t>
            </a:r>
            <a:r>
              <a:rPr lang="en-US" dirty="0"/>
              <a:t>may not use memory in exact multiples of </a:t>
            </a:r>
            <a:r>
              <a:rPr lang="en-US" dirty="0" smtClean="0"/>
              <a:t>pages</a:t>
            </a:r>
          </a:p>
          <a:p>
            <a:r>
              <a:rPr lang="en-US" dirty="0"/>
              <a:t>Memory reference </a:t>
            </a:r>
            <a:r>
              <a:rPr lang="en-US" dirty="0" smtClean="0"/>
              <a:t>overhead</a:t>
            </a:r>
          </a:p>
          <a:p>
            <a:pPr lvl="1"/>
            <a:r>
              <a:rPr lang="en-US" dirty="0"/>
              <a:t>2 references per address lookup (page table, then memory) </a:t>
            </a:r>
            <a:endParaRPr lang="en-US" dirty="0" smtClean="0"/>
          </a:p>
          <a:p>
            <a:pPr lvl="2"/>
            <a:r>
              <a:rPr lang="en-US" dirty="0" smtClean="0"/>
              <a:t> </a:t>
            </a:r>
            <a:r>
              <a:rPr lang="en-US" dirty="0"/>
              <a:t>solution: use a hardware cache to absorb page table </a:t>
            </a:r>
            <a:r>
              <a:rPr lang="en-US" dirty="0" smtClean="0"/>
              <a:t>lookups</a:t>
            </a:r>
          </a:p>
          <a:p>
            <a:pPr lvl="2"/>
            <a:r>
              <a:rPr lang="en-US" dirty="0" smtClean="0"/>
              <a:t>translation </a:t>
            </a:r>
            <a:r>
              <a:rPr lang="en-US" dirty="0"/>
              <a:t>lookaside buffer (TLB) </a:t>
            </a:r>
            <a:r>
              <a:rPr lang="en-US" dirty="0" smtClean="0"/>
              <a:t>–</a:t>
            </a:r>
          </a:p>
          <a:p>
            <a:r>
              <a:rPr lang="en-US" dirty="0"/>
              <a:t>Memory required to hold page tables can be large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02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Faults (like “Cache Misses”)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an object is on disk rather than in memory? </a:t>
            </a:r>
          </a:p>
          <a:p>
            <a:pPr lvl="1"/>
            <a:r>
              <a:rPr lang="en-US" dirty="0" smtClean="0"/>
              <a:t>Page </a:t>
            </a:r>
            <a:r>
              <a:rPr lang="en-US" dirty="0"/>
              <a:t>table entry indicates virtual address not in memory </a:t>
            </a:r>
          </a:p>
          <a:p>
            <a:pPr lvl="1"/>
            <a:r>
              <a:rPr lang="en-US" dirty="0" smtClean="0"/>
              <a:t>OS </a:t>
            </a:r>
            <a:r>
              <a:rPr lang="en-US" dirty="0"/>
              <a:t>exception handler invoked to move data from disk into memory </a:t>
            </a:r>
          </a:p>
          <a:p>
            <a:pPr lvl="3"/>
            <a:r>
              <a:rPr lang="en-US" dirty="0" smtClean="0"/>
              <a:t>current </a:t>
            </a:r>
            <a:r>
              <a:rPr lang="en-US" dirty="0"/>
              <a:t>process suspends, others can resume </a:t>
            </a:r>
          </a:p>
          <a:p>
            <a:pPr lvl="3"/>
            <a:r>
              <a:rPr lang="en-US" dirty="0" smtClean="0"/>
              <a:t>OS </a:t>
            </a:r>
            <a:r>
              <a:rPr lang="en-US" dirty="0"/>
              <a:t>has full control over placement,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47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Faults (like “Cache Misses”)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28800"/>
            <a:ext cx="8382000" cy="46482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80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Page Tables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we divide the single page table in to multi level page table</a:t>
            </a:r>
          </a:p>
          <a:p>
            <a:pPr lvl="1"/>
            <a:r>
              <a:rPr lang="en-US" dirty="0" smtClean="0"/>
              <a:t>If page table size greater then Frame size and then we divide single table into multiple table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38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Page Tables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28800"/>
            <a:ext cx="7886700" cy="48006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5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Today’s Agenda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685800">
              <a:buNone/>
            </a:pPr>
            <a:endParaRPr lang="en-US" sz="3600" baseline="30000" dirty="0" smtClean="0"/>
          </a:p>
          <a:p>
            <a:pPr marL="685800"/>
            <a:endParaRPr lang="en-US" sz="3500" dirty="0" smtClean="0"/>
          </a:p>
          <a:p>
            <a:pPr marL="685800"/>
            <a:r>
              <a:rPr lang="en-US" sz="7200" dirty="0"/>
              <a:t>Fixed partitions </a:t>
            </a:r>
            <a:endParaRPr lang="en-US" sz="7200" dirty="0" smtClean="0"/>
          </a:p>
          <a:p>
            <a:pPr marL="685800"/>
            <a:r>
              <a:rPr lang="en-US" sz="7200" dirty="0"/>
              <a:t>Variable size </a:t>
            </a:r>
            <a:r>
              <a:rPr lang="en-US" sz="7200" dirty="0" smtClean="0"/>
              <a:t>Partitioning</a:t>
            </a:r>
          </a:p>
          <a:p>
            <a:pPr marL="685800"/>
            <a:r>
              <a:rPr lang="en-US" sz="7200" dirty="0"/>
              <a:t>How limit register and base register </a:t>
            </a:r>
            <a:r>
              <a:rPr lang="en-US" sz="7200" dirty="0" smtClean="0"/>
              <a:t>works</a:t>
            </a:r>
          </a:p>
          <a:p>
            <a:pPr marL="685800"/>
            <a:r>
              <a:rPr lang="en-US" sz="7200" dirty="0"/>
              <a:t>Modern Technique: Paging </a:t>
            </a:r>
            <a:endParaRPr lang="en-US" sz="7200" dirty="0" smtClean="0"/>
          </a:p>
          <a:p>
            <a:pPr marL="685800"/>
            <a:r>
              <a:rPr lang="en-US" sz="7200" dirty="0"/>
              <a:t>Address </a:t>
            </a:r>
            <a:r>
              <a:rPr lang="en-US" sz="7200" dirty="0" smtClean="0"/>
              <a:t>translation</a:t>
            </a:r>
          </a:p>
          <a:p>
            <a:pPr marL="685800"/>
            <a:r>
              <a:rPr lang="en-US" sz="7200" dirty="0"/>
              <a:t>Paging  disadvantages</a:t>
            </a:r>
            <a:endParaRPr lang="en-US" sz="7200" dirty="0" smtClean="0"/>
          </a:p>
          <a:p>
            <a:pPr marL="685800"/>
            <a:r>
              <a:rPr lang="en-US" sz="7200" dirty="0"/>
              <a:t>Multi-Level Page Tables </a:t>
            </a:r>
            <a:endParaRPr lang="en-US" sz="7200" dirty="0" smtClean="0"/>
          </a:p>
          <a:p>
            <a:pPr marL="685800"/>
            <a:r>
              <a:rPr lang="en-US" sz="7200" dirty="0"/>
              <a:t/>
            </a:r>
            <a:br>
              <a:rPr lang="en-US" sz="7200" dirty="0"/>
            </a:br>
            <a:r>
              <a:rPr lang="en-US" sz="4000" dirty="0"/>
              <a:t/>
            </a:r>
            <a:br>
              <a:rPr lang="en-US" sz="4000" dirty="0"/>
            </a:br>
            <a:endParaRPr lang="en-US" sz="4000" dirty="0" smtClean="0"/>
          </a:p>
          <a:p>
            <a:pPr marL="685800"/>
            <a:endParaRPr lang="en-US" sz="4000" b="1" dirty="0" smtClean="0">
              <a:solidFill>
                <a:schemeClr val="tx1"/>
              </a:solidFill>
            </a:endParaRPr>
          </a:p>
          <a:p>
            <a:pPr marL="685800"/>
            <a:endParaRPr lang="en-US" sz="3600" dirty="0" smtClean="0">
              <a:solidFill>
                <a:schemeClr val="tx1"/>
              </a:solidFill>
            </a:endParaRPr>
          </a:p>
          <a:p>
            <a:pPr lvl="3">
              <a:buNone/>
            </a:pPr>
            <a:endParaRPr lang="en-US" sz="3400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172200"/>
            <a:ext cx="3086100" cy="365125"/>
          </a:xfrm>
        </p:spPr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Page Tables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981200"/>
            <a:ext cx="7886700" cy="449579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8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Page Tables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8210550" cy="452755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60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Fixed </a:t>
            </a:r>
            <a:r>
              <a:rPr lang="en-US" dirty="0"/>
              <a:t>partitions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It is Virtual memory technique </a:t>
            </a:r>
          </a:p>
          <a:p>
            <a:r>
              <a:rPr lang="en-US" b="1" dirty="0" smtClean="0"/>
              <a:t>Contiguous</a:t>
            </a:r>
          </a:p>
          <a:p>
            <a:r>
              <a:rPr lang="en-US" dirty="0" smtClean="0"/>
              <a:t>Physical </a:t>
            </a:r>
            <a:r>
              <a:rPr lang="en-US" dirty="0"/>
              <a:t>memory is broken up into fixed </a:t>
            </a:r>
            <a:r>
              <a:rPr lang="en-US" dirty="0" smtClean="0"/>
              <a:t>partitions</a:t>
            </a:r>
          </a:p>
          <a:p>
            <a:pPr lvl="1"/>
            <a:r>
              <a:rPr lang="en-US" dirty="0"/>
              <a:t>partitions may have different sizes, but partitioning never </a:t>
            </a:r>
            <a:r>
              <a:rPr lang="en-US" dirty="0" smtClean="0"/>
              <a:t>changes</a:t>
            </a:r>
          </a:p>
          <a:p>
            <a:r>
              <a:rPr lang="en-US" dirty="0" smtClean="0"/>
              <a:t>Once you assigned program in particular portion </a:t>
            </a:r>
          </a:p>
          <a:p>
            <a:pPr lvl="1"/>
            <a:r>
              <a:rPr lang="en-US" dirty="0" smtClean="0"/>
              <a:t>Protection </a:t>
            </a:r>
          </a:p>
          <a:p>
            <a:pPr lvl="3"/>
            <a:r>
              <a:rPr lang="en-US" dirty="0"/>
              <a:t>hardware </a:t>
            </a:r>
            <a:r>
              <a:rPr lang="en-US" dirty="0" smtClean="0"/>
              <a:t>requirement</a:t>
            </a:r>
            <a:r>
              <a:rPr lang="en-US" dirty="0"/>
              <a:t>: base register, limit register </a:t>
            </a:r>
            <a:endParaRPr lang="en-US" dirty="0" smtClean="0"/>
          </a:p>
          <a:p>
            <a:pPr lvl="3"/>
            <a:r>
              <a:rPr lang="en-US" dirty="0" smtClean="0"/>
              <a:t>The address is pass through these register for ensure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8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</a:t>
            </a:r>
            <a:r>
              <a:rPr lang="en-US" dirty="0" smtClean="0"/>
              <a:t>partitions</a:t>
            </a:r>
            <a:br>
              <a:rPr lang="en-US" dirty="0" smtClean="0"/>
            </a:br>
            <a:r>
              <a:rPr lang="en-US" dirty="0" smtClean="0"/>
              <a:t>Disadvantages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 Disadvantages </a:t>
            </a:r>
          </a:p>
          <a:p>
            <a:pPr lvl="1"/>
            <a:r>
              <a:rPr lang="en-US" b="1" dirty="0" smtClean="0"/>
              <a:t>Internal </a:t>
            </a:r>
            <a:r>
              <a:rPr lang="en-US" b="1" dirty="0"/>
              <a:t>Fragmentation </a:t>
            </a:r>
            <a:endParaRPr lang="en-US" dirty="0"/>
          </a:p>
          <a:p>
            <a:pPr lvl="1"/>
            <a:r>
              <a:rPr lang="en-US" dirty="0" smtClean="0"/>
              <a:t>Limit in process size </a:t>
            </a:r>
          </a:p>
          <a:p>
            <a:pPr lvl="1"/>
            <a:r>
              <a:rPr lang="en-US" dirty="0" smtClean="0"/>
              <a:t>Degree of multi programming is limited </a:t>
            </a:r>
          </a:p>
          <a:p>
            <a:pPr lvl="1"/>
            <a:r>
              <a:rPr lang="en-US" dirty="0" smtClean="0"/>
              <a:t>External Fragmentation </a:t>
            </a:r>
          </a:p>
          <a:p>
            <a:r>
              <a:rPr lang="en-US" dirty="0"/>
              <a:t>A</a:t>
            </a:r>
            <a:r>
              <a:rPr lang="en-US" dirty="0" smtClean="0"/>
              <a:t>dvantages</a:t>
            </a:r>
          </a:p>
          <a:p>
            <a:r>
              <a:rPr lang="en-US" dirty="0" smtClean="0"/>
              <a:t> Easy to implement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91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How </a:t>
            </a:r>
            <a:r>
              <a:rPr lang="en-US" dirty="0"/>
              <a:t>limit register </a:t>
            </a:r>
            <a:r>
              <a:rPr lang="en-US" dirty="0" smtClean="0"/>
              <a:t>and base register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Process Generate Virtual address (start 0 with 2k limit)</a:t>
            </a:r>
          </a:p>
          <a:p>
            <a:r>
              <a:rPr lang="en-US" dirty="0" smtClean="0"/>
              <a:t>This address +comparator(offset) and header </a:t>
            </a:r>
          </a:p>
          <a:p>
            <a:r>
              <a:rPr lang="en-US" dirty="0" smtClean="0"/>
              <a:t>Offset compare with 2k limited register</a:t>
            </a:r>
          </a:p>
          <a:p>
            <a:r>
              <a:rPr lang="en-US" dirty="0" smtClean="0"/>
              <a:t>Add in Base registers </a:t>
            </a:r>
          </a:p>
          <a:p>
            <a:pPr lvl="1"/>
            <a:r>
              <a:rPr lang="en-US" dirty="0" smtClean="0"/>
              <a:t>Create actual offset in Main memory </a:t>
            </a:r>
          </a:p>
          <a:p>
            <a:pPr lvl="1"/>
            <a:r>
              <a:rPr lang="en-US" dirty="0" smtClean="0"/>
              <a:t>Main portion address (0- 6k)</a:t>
            </a:r>
          </a:p>
          <a:p>
            <a:r>
              <a:rPr lang="en-US" dirty="0" smtClean="0"/>
              <a:t>Protection fault- validation of limits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33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limit register and base register works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7400"/>
            <a:ext cx="7620000" cy="41910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17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Variable size Partitioning</a:t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Contiguous</a:t>
            </a:r>
            <a:endParaRPr lang="en-US" dirty="0" smtClean="0"/>
          </a:p>
          <a:p>
            <a:r>
              <a:rPr lang="en-US" dirty="0" smtClean="0"/>
              <a:t>When process is come to RAM then we allocate the space </a:t>
            </a:r>
          </a:p>
          <a:p>
            <a:r>
              <a:rPr lang="en-US" dirty="0" smtClean="0"/>
              <a:t>There is no chance for internal fragmentation </a:t>
            </a:r>
          </a:p>
          <a:p>
            <a:r>
              <a:rPr lang="en-US" dirty="0" smtClean="0"/>
              <a:t>No limitation on number of processes </a:t>
            </a:r>
          </a:p>
          <a:p>
            <a:r>
              <a:rPr lang="en-US" dirty="0" smtClean="0"/>
              <a:t>No limitation on process size</a:t>
            </a:r>
          </a:p>
          <a:p>
            <a:r>
              <a:rPr lang="en-US" dirty="0" smtClean="0"/>
              <a:t>External Fragmentation </a:t>
            </a:r>
          </a:p>
          <a:p>
            <a:pPr lvl="1"/>
            <a:r>
              <a:rPr lang="en-US" dirty="0" smtClean="0"/>
              <a:t>Compaction  - stop processes </a:t>
            </a:r>
          </a:p>
          <a:p>
            <a:r>
              <a:rPr lang="en-US" dirty="0" smtClean="0"/>
              <a:t>Allocation and deallocation </a:t>
            </a:r>
          </a:p>
          <a:p>
            <a:pPr lvl="1"/>
            <a:r>
              <a:rPr lang="en-US" dirty="0" smtClean="0"/>
              <a:t>Complex </a:t>
            </a:r>
          </a:p>
          <a:p>
            <a:r>
              <a:rPr lang="en-US" dirty="0"/>
              <a:t>hardware requirements: base register, limit register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40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What is Paging | Memory management | Operating System</a:t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Page size =Farm size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Process is divide in page and then page is place in frame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Byte-min size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CPU demand Byte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CPU do not know about Paging when he execute Process P1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Just asked I need byte no 3 of P1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dirty="0" smtClean="0"/>
              <a:t>Need mapping- Memory Management Unit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dirty="0" smtClean="0"/>
              <a:t>Every process have Page table</a:t>
            </a:r>
          </a:p>
          <a:p>
            <a:pPr marL="2343150" lvl="4" indent="-514350">
              <a:buFont typeface="+mj-lt"/>
              <a:buAutoNum type="arabicPeriod"/>
            </a:pPr>
            <a:r>
              <a:rPr lang="en-US" dirty="0" smtClean="0"/>
              <a:t>Contain frame number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64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Technique: Paging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Solve the external fragmentation problem by using fixed sized units in both physical and virtual </a:t>
            </a:r>
            <a:r>
              <a:rPr lang="en-US" dirty="0" smtClean="0"/>
              <a:t>memory</a:t>
            </a:r>
          </a:p>
          <a:p>
            <a:r>
              <a:rPr lang="en-US" dirty="0" smtClean="0"/>
              <a:t>Virtual address fix portion </a:t>
            </a:r>
          </a:p>
          <a:p>
            <a:pPr lvl="1"/>
            <a:r>
              <a:rPr lang="en-US" dirty="0" smtClean="0"/>
              <a:t>Pages </a:t>
            </a:r>
          </a:p>
          <a:p>
            <a:r>
              <a:rPr lang="en-US" dirty="0" smtClean="0"/>
              <a:t>Physical memory address fix portion</a:t>
            </a:r>
          </a:p>
          <a:p>
            <a:pPr lvl="1"/>
            <a:r>
              <a:rPr lang="en-US" dirty="0" smtClean="0"/>
              <a:t>Page frame –all portion are equal size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72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tio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Custom 2">
      <a:majorFont>
        <a:latin typeface="Sketch Block"/>
        <a:ea typeface=""/>
        <a:cs typeface=""/>
      </a:majorFont>
      <a:minorFont>
        <a:latin typeface="Sitka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38956</TotalTime>
  <Words>735</Words>
  <Application>Microsoft Office PowerPoint</Application>
  <PresentationFormat>On-screen Show (4:3)</PresentationFormat>
  <Paragraphs>146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Sitka Text</vt:lpstr>
      <vt:lpstr>Sketch Block</vt:lpstr>
      <vt:lpstr>eduction</vt:lpstr>
      <vt:lpstr>Advance Operating System </vt:lpstr>
      <vt:lpstr> Today’s Agenda</vt:lpstr>
      <vt:lpstr>Fixed partitions</vt:lpstr>
      <vt:lpstr>Fixed partitions Disadvantages </vt:lpstr>
      <vt:lpstr> How limit register and base register works</vt:lpstr>
      <vt:lpstr>How limit register and base register works</vt:lpstr>
      <vt:lpstr>Variable size Partitioning </vt:lpstr>
      <vt:lpstr>What is Paging | Memory management | Operating System </vt:lpstr>
      <vt:lpstr>Modern Technique: Paging </vt:lpstr>
      <vt:lpstr>Modern Technique: Paging </vt:lpstr>
      <vt:lpstr>Modern Technique: Paging </vt:lpstr>
      <vt:lpstr>Address translation</vt:lpstr>
      <vt:lpstr>A System with paging based hardware support</vt:lpstr>
      <vt:lpstr>Mechanics of address translation</vt:lpstr>
      <vt:lpstr>Paging  disadvantages</vt:lpstr>
      <vt:lpstr>Page Faults (like “Cache Misses”)</vt:lpstr>
      <vt:lpstr>Page Faults (like “Cache Misses”)</vt:lpstr>
      <vt:lpstr>Multi-Level Page Tables </vt:lpstr>
      <vt:lpstr>Multi-Level Page Tables </vt:lpstr>
      <vt:lpstr>Multi-Level Page Tables </vt:lpstr>
      <vt:lpstr>Multi-Level Page Tables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 13 , Week 7</dc:title>
  <dc:creator>SHU</dc:creator>
  <cp:lastModifiedBy>SHU</cp:lastModifiedBy>
  <cp:revision>2203</cp:revision>
  <dcterms:created xsi:type="dcterms:W3CDTF">2006-08-16T00:00:00Z</dcterms:created>
  <dcterms:modified xsi:type="dcterms:W3CDTF">2021-06-13T13:00:35Z</dcterms:modified>
</cp:coreProperties>
</file>