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0"/>
  </p:notesMasterIdLst>
  <p:handoutMasterIdLst>
    <p:handoutMasterId r:id="rId21"/>
  </p:handoutMasterIdLst>
  <p:sldIdLst>
    <p:sldId id="532" r:id="rId2"/>
    <p:sldId id="535" r:id="rId3"/>
    <p:sldId id="540" r:id="rId4"/>
    <p:sldId id="541" r:id="rId5"/>
    <p:sldId id="542" r:id="rId6"/>
    <p:sldId id="543" r:id="rId7"/>
    <p:sldId id="538" r:id="rId8"/>
    <p:sldId id="544" r:id="rId9"/>
    <p:sldId id="547" r:id="rId10"/>
    <p:sldId id="554" r:id="rId11"/>
    <p:sldId id="546" r:id="rId12"/>
    <p:sldId id="548" r:id="rId13"/>
    <p:sldId id="549" r:id="rId14"/>
    <p:sldId id="551" r:id="rId15"/>
    <p:sldId id="550" r:id="rId16"/>
    <p:sldId id="552" r:id="rId17"/>
    <p:sldId id="553" r:id="rId18"/>
    <p:sldId id="53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65328" autoAdjust="0"/>
  </p:normalViewPr>
  <p:slideViewPr>
    <p:cSldViewPr>
      <p:cViewPr varScale="1">
        <p:scale>
          <a:sx n="48" d="100"/>
          <a:sy n="48" d="100"/>
        </p:scale>
        <p:origin x="2016"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A9412B-BA08-44BC-996E-CB2D4E5BEED9}" type="datetimeFigureOut">
              <a:rPr lang="en-US" smtClean="0"/>
              <a:pPr/>
              <a:t>6/13/2021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smtClean="0"/>
              <a:t>University of Haripur </a:t>
            </a: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E43DF2B-3663-499C-B2AF-F6A431F4A818}"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1EED87-0475-4FFE-AD83-10981C027294}" type="datetimeFigureOut">
              <a:rPr lang="en-US" smtClean="0"/>
              <a:pPr/>
              <a:t>6/13/2021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smtClean="0"/>
              <a:t>University of Haripur </a:t>
            </a: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919FA8-E2D9-4DB1-84A7-6D8F40BBF176}"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CS703 lec23</a:t>
            </a:r>
          </a:p>
          <a:p>
            <a:r>
              <a:rPr lang="en-US" sz="1200" b="0" i="0" kern="1200" dirty="0" smtClean="0">
                <a:solidFill>
                  <a:schemeClr val="tx1"/>
                </a:solidFill>
                <a:effectLst/>
                <a:latin typeface="+mn-lt"/>
                <a:ea typeface="+mn-ea"/>
                <a:cs typeface="+mn-cs"/>
              </a:rPr>
              <a:t>Swapping is a memory management scheme in which any process can be temporarily swapped from main memory to secondary memory so that the main memory can be made available for other processes. It is used to improve main memory utilization. In secondary memory, the place where the swapped-out process is stored is called swap space.</a:t>
            </a:r>
          </a:p>
          <a:p>
            <a:r>
              <a:rPr lang="en-US" dirty="0" smtClean="0"/>
              <a:t>https://www.javatpoint.com/swapping-in-operating-system</a:t>
            </a:r>
          </a:p>
          <a:p>
            <a:r>
              <a:rPr lang="en-US" dirty="0" smtClean="0"/>
              <a:t>https://binaryterms.com/swapping-in-operating-system.html</a:t>
            </a:r>
            <a:endParaRPr lang="en-US" dirty="0"/>
          </a:p>
        </p:txBody>
      </p:sp>
    </p:spTree>
    <p:extLst>
      <p:ext uri="{BB962C8B-B14F-4D97-AF65-F5344CB8AC3E}">
        <p14:creationId xmlns:p14="http://schemas.microsoft.com/office/powerpoint/2010/main" val="3808052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https://www.studytonight.com/computer-architecture/memory-organization#</a:t>
            </a:r>
            <a:endParaRPr lang="en-US" dirty="0"/>
          </a:p>
        </p:txBody>
      </p:sp>
    </p:spTree>
    <p:extLst>
      <p:ext uri="{BB962C8B-B14F-4D97-AF65-F5344CB8AC3E}">
        <p14:creationId xmlns:p14="http://schemas.microsoft.com/office/powerpoint/2010/main" val="4104399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Cs703 Lec23  28.15</a:t>
            </a:r>
            <a:endParaRPr lang="en-US" dirty="0"/>
          </a:p>
        </p:txBody>
      </p:sp>
    </p:spTree>
    <p:extLst>
      <p:ext uri="{BB962C8B-B14F-4D97-AF65-F5344CB8AC3E}">
        <p14:creationId xmlns:p14="http://schemas.microsoft.com/office/powerpoint/2010/main" val="42259637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Cs703 Lec23</a:t>
            </a:r>
          </a:p>
          <a:p>
            <a:r>
              <a:rPr lang="en-US" dirty="0" smtClean="0"/>
              <a:t>https://www.youtube.com/watch?v=zwovvWfkuSg</a:t>
            </a:r>
          </a:p>
          <a:p>
            <a:endParaRPr lang="en-US" dirty="0"/>
          </a:p>
        </p:txBody>
      </p:sp>
    </p:spTree>
    <p:extLst>
      <p:ext uri="{BB962C8B-B14F-4D97-AF65-F5344CB8AC3E}">
        <p14:creationId xmlns:p14="http://schemas.microsoft.com/office/powerpoint/2010/main" val="1225694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30.25</a:t>
            </a:r>
            <a:endParaRPr lang="en-US" dirty="0"/>
          </a:p>
        </p:txBody>
      </p:sp>
    </p:spTree>
    <p:extLst>
      <p:ext uri="{BB962C8B-B14F-4D97-AF65-F5344CB8AC3E}">
        <p14:creationId xmlns:p14="http://schemas.microsoft.com/office/powerpoint/2010/main" val="1844688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Udacity:Lesson 1</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https://www.youtube.com/watch?v=392uyAUJqO4</a:t>
            </a:r>
            <a:endParaRPr lang="en-US" dirty="0"/>
          </a:p>
        </p:txBody>
      </p:sp>
    </p:spTree>
    <p:extLst>
      <p:ext uri="{BB962C8B-B14F-4D97-AF65-F5344CB8AC3E}">
        <p14:creationId xmlns:p14="http://schemas.microsoft.com/office/powerpoint/2010/main" val="1759207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Memory Management in Operating System Tutorial-1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https://www.youtube.com/watch?v=392uyAUJqO4</a:t>
            </a:r>
          </a:p>
          <a:p>
            <a:endParaRPr lang="en-US" dirty="0"/>
          </a:p>
        </p:txBody>
      </p:sp>
    </p:spTree>
    <p:extLst>
      <p:ext uri="{BB962C8B-B14F-4D97-AF65-F5344CB8AC3E}">
        <p14:creationId xmlns:p14="http://schemas.microsoft.com/office/powerpoint/2010/main" val="2820101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Memory Management in Operating System Tutorial-1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https://www.youtube.com/watch?v=392uyAUJqO4</a:t>
            </a:r>
          </a:p>
          <a:p>
            <a:endParaRPr lang="en-US" dirty="0"/>
          </a:p>
        </p:txBody>
      </p:sp>
    </p:spTree>
    <p:extLst>
      <p:ext uri="{BB962C8B-B14F-4D97-AF65-F5344CB8AC3E}">
        <p14:creationId xmlns:p14="http://schemas.microsoft.com/office/powerpoint/2010/main" val="1073863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https://www.guru99.com/os-memory-management.html</a:t>
            </a:r>
          </a:p>
          <a:p>
            <a:r>
              <a:rPr lang="en-US" dirty="0" smtClean="0"/>
              <a:t>lec23</a:t>
            </a:r>
            <a:endParaRPr lang="en-US" dirty="0"/>
          </a:p>
        </p:txBody>
      </p:sp>
    </p:spTree>
    <p:extLst>
      <p:ext uri="{BB962C8B-B14F-4D97-AF65-F5344CB8AC3E}">
        <p14:creationId xmlns:p14="http://schemas.microsoft.com/office/powerpoint/2010/main" val="2211829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14.38</a:t>
            </a:r>
          </a:p>
          <a:p>
            <a:r>
              <a:rPr lang="en-US" smtClean="0"/>
              <a:t>https://www.youtube.com/watch?v=o2_iCzS9-ZQ</a:t>
            </a:r>
            <a:endParaRPr lang="en-US"/>
          </a:p>
        </p:txBody>
      </p:sp>
    </p:spTree>
    <p:extLst>
      <p:ext uri="{BB962C8B-B14F-4D97-AF65-F5344CB8AC3E}">
        <p14:creationId xmlns:p14="http://schemas.microsoft.com/office/powerpoint/2010/main" val="4268821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https://www.youtube.com/watch?v=o2_iCzS9-ZQ</a:t>
            </a:r>
            <a:endParaRPr lang="en-US" dirty="0"/>
          </a:p>
        </p:txBody>
      </p:sp>
    </p:spTree>
    <p:extLst>
      <p:ext uri="{BB962C8B-B14F-4D97-AF65-F5344CB8AC3E}">
        <p14:creationId xmlns:p14="http://schemas.microsoft.com/office/powerpoint/2010/main" val="1038612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Cs703</a:t>
            </a:r>
            <a:r>
              <a:rPr lang="en-US" baseline="0" dirty="0" smtClean="0"/>
              <a:t> </a:t>
            </a:r>
            <a:r>
              <a:rPr lang="en-US" baseline="0" dirty="0" err="1" smtClean="0"/>
              <a:t>lec</a:t>
            </a:r>
            <a:r>
              <a:rPr lang="en-US" baseline="0" dirty="0" smtClean="0"/>
              <a:t> 23 </a:t>
            </a:r>
            <a:r>
              <a:rPr lang="en-US" dirty="0" smtClean="0"/>
              <a:t>21.38</a:t>
            </a:r>
          </a:p>
          <a:p>
            <a:r>
              <a:rPr lang="en-US" dirty="0" smtClean="0"/>
              <a:t>https://www.careerride.com/os-loader-and-linker.aspx#:~:text=A%20loader%20loads%20the%20programs,a%20program%20if%20written%20separately.</a:t>
            </a:r>
          </a:p>
          <a:p>
            <a:r>
              <a:rPr lang="en-US" dirty="0" smtClean="0"/>
              <a:t>https://www.geeksforgeeks.org/difference-between-linker-and-loader/</a:t>
            </a:r>
          </a:p>
          <a:p>
            <a:r>
              <a:rPr lang="en-US" dirty="0" smtClean="0"/>
              <a:t>https://www.youtube.com/watch?v=vosmW_6MXjM</a:t>
            </a:r>
            <a:endParaRPr lang="en-US" dirty="0"/>
          </a:p>
        </p:txBody>
      </p:sp>
    </p:spTree>
    <p:extLst>
      <p:ext uri="{BB962C8B-B14F-4D97-AF65-F5344CB8AC3E}">
        <p14:creationId xmlns:p14="http://schemas.microsoft.com/office/powerpoint/2010/main" val="26649928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5900" y="1858963"/>
            <a:ext cx="589915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679450" y="4381500"/>
            <a:ext cx="4972050" cy="1143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14B7F58-8E26-4704-A191-D9753584B8AC}" type="datetime1">
              <a:rPr lang="en-US" smtClean="0"/>
              <a:pPr/>
              <a:t>6/13/2021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71946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C93FA83-854D-4812-B9B9-FD31EDF9FE98}" type="datetime1">
              <a:rPr lang="en-US" smtClean="0"/>
              <a:pPr/>
              <a:t>6/13/2021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962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A14B10-2C46-40FA-B50F-DEAE72F2A1FD}" type="datetime1">
              <a:rPr lang="en-US" smtClean="0"/>
              <a:pPr/>
              <a:t>6/13/2021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6609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48BA0D-8818-437B-9088-6DED238F9A48}" type="datetime1">
              <a:rPr lang="en-US" smtClean="0"/>
              <a:pPr/>
              <a:t>6/13/2021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5549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683645-4F30-4F06-8C99-0C6F132F7F13}" type="datetime1">
              <a:rPr lang="en-US" smtClean="0"/>
              <a:pPr/>
              <a:t>6/13/2021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9209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3E34B08-5928-4677-B0B8-CFDF6121F000}" type="datetime1">
              <a:rPr lang="en-US" smtClean="0"/>
              <a:pPr/>
              <a:t>6/13/2021</a:t>
            </a:fld>
            <a:endParaRPr lang="en-US"/>
          </a:p>
        </p:txBody>
      </p:sp>
      <p:sp>
        <p:nvSpPr>
          <p:cNvPr id="6" name="Footer Placeholder 5"/>
          <p:cNvSpPr>
            <a:spLocks noGrp="1"/>
          </p:cNvSpPr>
          <p:nvPr>
            <p:ph type="ftr" sz="quarter" idx="11"/>
          </p:nvPr>
        </p:nvSpPr>
        <p:spPr/>
        <p:txBody>
          <a:bodyPr/>
          <a:lstStyle/>
          <a:p>
            <a:r>
              <a:rPr lang="en-US" dirty="0" smtClean="0"/>
              <a:t>University of Haripur</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1407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7A5D8B5-BBF9-46F3-A52B-204DE6E29A3E}" type="datetime1">
              <a:rPr lang="en-US" smtClean="0"/>
              <a:pPr/>
              <a:t>6/13/2021</a:t>
            </a:fld>
            <a:endParaRPr lang="en-US"/>
          </a:p>
        </p:txBody>
      </p:sp>
      <p:sp>
        <p:nvSpPr>
          <p:cNvPr id="8" name="Footer Placeholder 7"/>
          <p:cNvSpPr>
            <a:spLocks noGrp="1"/>
          </p:cNvSpPr>
          <p:nvPr>
            <p:ph type="ftr" sz="quarter" idx="11"/>
          </p:nvPr>
        </p:nvSpPr>
        <p:spPr/>
        <p:txBody>
          <a:bodyPr/>
          <a:lstStyle/>
          <a:p>
            <a:r>
              <a:rPr lang="en-US" dirty="0" smtClean="0"/>
              <a:t>University of Haripur</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3018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5BF34D7-F5B8-42AA-B39D-48682B33404F}" type="datetime1">
              <a:rPr lang="en-US" smtClean="0"/>
              <a:pPr/>
              <a:t>6/13/2021</a:t>
            </a:fld>
            <a:endParaRPr lang="en-US"/>
          </a:p>
        </p:txBody>
      </p:sp>
      <p:sp>
        <p:nvSpPr>
          <p:cNvPr id="4" name="Footer Placeholder 3"/>
          <p:cNvSpPr>
            <a:spLocks noGrp="1"/>
          </p:cNvSpPr>
          <p:nvPr>
            <p:ph type="ftr" sz="quarter" idx="11"/>
          </p:nvPr>
        </p:nvSpPr>
        <p:spPr/>
        <p:txBody>
          <a:bodyPr/>
          <a:lstStyle/>
          <a:p>
            <a:r>
              <a:rPr lang="en-US" dirty="0" smtClean="0"/>
              <a:t>University of Haripur</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2591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0DAA73-0050-4E6B-8387-097A4685702C}" type="datetime1">
              <a:rPr lang="en-US" smtClean="0"/>
              <a:pPr/>
              <a:t>6/13/2021</a:t>
            </a:fld>
            <a:endParaRPr lang="en-US"/>
          </a:p>
        </p:txBody>
      </p:sp>
      <p:sp>
        <p:nvSpPr>
          <p:cNvPr id="3" name="Footer Placeholder 2"/>
          <p:cNvSpPr>
            <a:spLocks noGrp="1"/>
          </p:cNvSpPr>
          <p:nvPr>
            <p:ph type="ftr" sz="quarter" idx="11"/>
          </p:nvPr>
        </p:nvSpPr>
        <p:spPr/>
        <p:txBody>
          <a:bodyPr/>
          <a:lstStyle/>
          <a:p>
            <a:r>
              <a:rPr lang="en-US" dirty="0" smtClean="0"/>
              <a:t>University of Haripur</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6211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3D7F6B-7525-4C76-B7E4-11C207E4DB47}" type="datetime1">
              <a:rPr lang="en-US" smtClean="0"/>
              <a:pPr/>
              <a:t>6/13/2021</a:t>
            </a:fld>
            <a:endParaRPr lang="en-US"/>
          </a:p>
        </p:txBody>
      </p:sp>
      <p:sp>
        <p:nvSpPr>
          <p:cNvPr id="6" name="Footer Placeholder 5"/>
          <p:cNvSpPr>
            <a:spLocks noGrp="1"/>
          </p:cNvSpPr>
          <p:nvPr>
            <p:ph type="ftr" sz="quarter" idx="11"/>
          </p:nvPr>
        </p:nvSpPr>
        <p:spPr/>
        <p:txBody>
          <a:bodyPr/>
          <a:lstStyle/>
          <a:p>
            <a:r>
              <a:rPr lang="en-US" dirty="0" smtClean="0"/>
              <a:t>University of Haripur</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49238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C46126-EE03-4C63-BD9A-5B0EA2743751}" type="datetime1">
              <a:rPr lang="en-US" smtClean="0"/>
              <a:pPr/>
              <a:t>6/13/2021</a:t>
            </a:fld>
            <a:endParaRPr lang="en-US"/>
          </a:p>
        </p:txBody>
      </p:sp>
      <p:sp>
        <p:nvSpPr>
          <p:cNvPr id="6" name="Footer Placeholder 5"/>
          <p:cNvSpPr>
            <a:spLocks noGrp="1"/>
          </p:cNvSpPr>
          <p:nvPr>
            <p:ph type="ftr" sz="quarter" idx="11"/>
          </p:nvPr>
        </p:nvSpPr>
        <p:spPr/>
        <p:txBody>
          <a:bodyPr/>
          <a:lstStyle/>
          <a:p>
            <a:r>
              <a:rPr lang="en-US" dirty="0" smtClean="0"/>
              <a:t>University of Haripur</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884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smtClean="0"/>
              <a:t> 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1E2916-52F7-4397-B359-59AEE4022B72}" type="datetime1">
              <a:rPr lang="en-US" smtClean="0"/>
              <a:pPr/>
              <a:t>6/13/2021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University of Haripur</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9346805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dt="0"/>
  <p:txStyles>
    <p:titleStyle>
      <a:lvl1pPr algn="ctr" defTabSz="914400" rtl="0" eaLnBrk="1" latinLnBrk="0" hangingPunct="1">
        <a:lnSpc>
          <a:spcPct val="90000"/>
        </a:lnSpc>
        <a:spcBef>
          <a:spcPct val="0"/>
        </a:spcBef>
        <a:buNone/>
        <a:defRPr sz="4400" kern="1200">
          <a:solidFill>
            <a:schemeClr val="bg1"/>
          </a:solidFill>
          <a:effectLst>
            <a:glow rad="114300">
              <a:schemeClr val="tx1">
                <a:alpha val="34000"/>
              </a:schemeClr>
            </a:glo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2133600"/>
            <a:ext cx="7772400" cy="1447800"/>
          </a:xfrm>
        </p:spPr>
        <p:txBody>
          <a:bodyPr>
            <a:normAutofit/>
          </a:bodyPr>
          <a:lstStyle/>
          <a:p>
            <a:pPr algn="ctr"/>
            <a:r>
              <a:rPr lang="en-US" sz="3200" dirty="0" smtClean="0">
                <a:latin typeface="Arial Black" pitchFamily="34" charset="0"/>
              </a:rPr>
              <a:t>Advance Operating System </a:t>
            </a:r>
            <a:endParaRPr lang="en-US" sz="3200" dirty="0">
              <a:latin typeface="Arial Black" pitchFamily="34" charset="0"/>
            </a:endParaRPr>
          </a:p>
        </p:txBody>
      </p:sp>
      <p:sp>
        <p:nvSpPr>
          <p:cNvPr id="2051" name="Rectangle 3"/>
          <p:cNvSpPr>
            <a:spLocks noGrp="1" noChangeArrowheads="1"/>
          </p:cNvSpPr>
          <p:nvPr>
            <p:ph type="subTitle" idx="1"/>
          </p:nvPr>
        </p:nvSpPr>
        <p:spPr>
          <a:xfrm>
            <a:off x="609600" y="3429000"/>
            <a:ext cx="7854696" cy="1752600"/>
          </a:xfrm>
        </p:spPr>
        <p:txBody>
          <a:bodyPr/>
          <a:lstStyle/>
          <a:p>
            <a:r>
              <a:rPr lang="en-US" dirty="0" smtClean="0">
                <a:solidFill>
                  <a:srgbClr val="C00000"/>
                </a:solidFill>
              </a:rPr>
              <a:t> </a:t>
            </a:r>
            <a:endParaRPr lang="en-US" dirty="0">
              <a:solidFill>
                <a:srgbClr val="C00000"/>
              </a:solidFill>
            </a:endParaRPr>
          </a:p>
        </p:txBody>
      </p:sp>
      <p:sp>
        <p:nvSpPr>
          <p:cNvPr id="4" name="Footer Placeholder 3"/>
          <p:cNvSpPr>
            <a:spLocks noGrp="1"/>
          </p:cNvSpPr>
          <p:nvPr>
            <p:ph type="ftr" sz="quarter" idx="11"/>
          </p:nvPr>
        </p:nvSpPr>
        <p:spPr>
          <a:xfrm>
            <a:off x="762000" y="3657600"/>
            <a:ext cx="5276850" cy="930276"/>
          </a:xfrm>
          <a:ln>
            <a:solidFill>
              <a:schemeClr val="bg1"/>
            </a:solidFill>
          </a:ln>
        </p:spPr>
        <p:txBody>
          <a:bodyPr/>
          <a:lstStyle/>
          <a:p>
            <a:r>
              <a:rPr lang="en-US" sz="3600" b="1" dirty="0" smtClean="0"/>
              <a:t>University of Haripur</a:t>
            </a:r>
            <a:endParaRPr lang="en-US" sz="36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How VM Works</a:t>
            </a:r>
            <a:br>
              <a:rPr lang="en-US"/>
            </a:br>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1981200"/>
            <a:ext cx="8210550" cy="4375151"/>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552178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Linker and Loader </a:t>
            </a:r>
            <a:endParaRPr lang="en-US" dirty="0"/>
          </a:p>
        </p:txBody>
      </p:sp>
      <p:sp>
        <p:nvSpPr>
          <p:cNvPr id="3" name="Content Placeholder 2"/>
          <p:cNvSpPr>
            <a:spLocks noGrp="1"/>
          </p:cNvSpPr>
          <p:nvPr>
            <p:ph idx="1"/>
          </p:nvPr>
        </p:nvSpPr>
        <p:spPr/>
        <p:txBody>
          <a:bodyPr>
            <a:normAutofit/>
          </a:bodyPr>
          <a:lstStyle/>
          <a:p>
            <a:r>
              <a:rPr lang="en-US" dirty="0" smtClean="0"/>
              <a:t>Loader is part of OS</a:t>
            </a:r>
          </a:p>
          <a:p>
            <a:r>
              <a:rPr lang="en-US" dirty="0" smtClean="0"/>
              <a:t>How </a:t>
            </a:r>
            <a:r>
              <a:rPr lang="en-US" dirty="0"/>
              <a:t>is protection enforced? </a:t>
            </a:r>
            <a:endParaRPr lang="en-US" dirty="0" smtClean="0"/>
          </a:p>
          <a:p>
            <a:pPr lvl="1"/>
            <a:r>
              <a:rPr lang="en-US" dirty="0"/>
              <a:t>With linker-loader, no protection: one program's bugs can cause other programs to crash</a:t>
            </a:r>
            <a:endParaRPr lang="en-US" dirty="0" smtClean="0"/>
          </a:p>
          <a:p>
            <a:r>
              <a:rPr lang="en-US" dirty="0"/>
              <a:t>How are processes relocated</a:t>
            </a:r>
            <a:r>
              <a:rPr lang="en-US" dirty="0" smtClean="0"/>
              <a:t>?</a:t>
            </a:r>
          </a:p>
          <a:p>
            <a:pPr lvl="2"/>
            <a:r>
              <a:rPr lang="en-US" dirty="0" smtClean="0"/>
              <a:t>Virtual address is different from physical address.</a:t>
            </a:r>
          </a:p>
          <a:p>
            <a:r>
              <a:rPr lang="en-US" dirty="0" smtClean="0"/>
              <a:t>Loader </a:t>
            </a:r>
          </a:p>
          <a:p>
            <a:pPr lvl="1"/>
            <a:r>
              <a:rPr lang="en-US" dirty="0" smtClean="0"/>
              <a:t>All the address space pointer ,variable modified those thing and also point the physical location where this program to go </a:t>
            </a:r>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8527232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Swapping </a:t>
            </a:r>
            <a:endParaRPr lang="en-US" dirty="0"/>
          </a:p>
        </p:txBody>
      </p:sp>
      <p:sp>
        <p:nvSpPr>
          <p:cNvPr id="3" name="Content Placeholder 2"/>
          <p:cNvSpPr>
            <a:spLocks noGrp="1"/>
          </p:cNvSpPr>
          <p:nvPr>
            <p:ph idx="1"/>
          </p:nvPr>
        </p:nvSpPr>
        <p:spPr/>
        <p:txBody>
          <a:bodyPr/>
          <a:lstStyle/>
          <a:p>
            <a:r>
              <a:rPr lang="en-US" dirty="0" smtClean="0"/>
              <a:t>save </a:t>
            </a:r>
            <a:r>
              <a:rPr lang="en-US" dirty="0"/>
              <a:t>a program‘s entire state (including its memory image) to disk </a:t>
            </a:r>
          </a:p>
          <a:p>
            <a:r>
              <a:rPr lang="en-US" dirty="0" smtClean="0"/>
              <a:t>allows </a:t>
            </a:r>
            <a:r>
              <a:rPr lang="en-US" dirty="0"/>
              <a:t>another program to be run </a:t>
            </a:r>
          </a:p>
          <a:p>
            <a:r>
              <a:rPr lang="en-US" dirty="0" smtClean="0"/>
              <a:t>first </a:t>
            </a:r>
            <a:r>
              <a:rPr lang="en-US" dirty="0"/>
              <a:t>program can be swapped back in and re-started right where it </a:t>
            </a:r>
            <a:r>
              <a:rPr lang="en-US" dirty="0" smtClean="0"/>
              <a:t>was</a:t>
            </a:r>
          </a:p>
          <a:p>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4114800"/>
            <a:ext cx="6324600" cy="2197099"/>
          </a:xfrm>
          <a:prstGeom prst="rect">
            <a:avLst/>
          </a:prstGeom>
        </p:spPr>
      </p:pic>
    </p:spTree>
    <p:extLst>
      <p:ext uri="{BB962C8B-B14F-4D97-AF65-F5344CB8AC3E}">
        <p14:creationId xmlns:p14="http://schemas.microsoft.com/office/powerpoint/2010/main" val="1995158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Swapping </a:t>
            </a:r>
          </a:p>
        </p:txBody>
      </p:sp>
      <p:sp>
        <p:nvSpPr>
          <p:cNvPr id="3" name="Content Placeholder 2"/>
          <p:cNvSpPr>
            <a:spLocks noGrp="1"/>
          </p:cNvSpPr>
          <p:nvPr>
            <p:ph idx="1"/>
          </p:nvPr>
        </p:nvSpPr>
        <p:spPr/>
        <p:txBody>
          <a:bodyPr/>
          <a:lstStyle/>
          <a:p>
            <a:r>
              <a:rPr lang="en-US" dirty="0" smtClean="0"/>
              <a:t>Time multiplexing </a:t>
            </a:r>
          </a:p>
          <a:p>
            <a:r>
              <a:rPr lang="en-US" dirty="0"/>
              <a:t>The first timesharing system, MIT‘s ―Compatible Time Sharing System‖ (CTSS), was a </a:t>
            </a:r>
            <a:r>
              <a:rPr lang="en-US" dirty="0" err="1"/>
              <a:t>uni</a:t>
            </a:r>
            <a:r>
              <a:rPr lang="en-US" dirty="0"/>
              <a:t>-programmed swapping </a:t>
            </a:r>
            <a:r>
              <a:rPr lang="en-US" dirty="0" smtClean="0"/>
              <a:t>system</a:t>
            </a:r>
          </a:p>
          <a:p>
            <a:r>
              <a:rPr lang="en-US" dirty="0" smtClean="0"/>
              <a:t>Problem</a:t>
            </a:r>
          </a:p>
          <a:p>
            <a:pPr lvl="1"/>
            <a:r>
              <a:rPr lang="en-US" dirty="0" smtClean="0"/>
              <a:t>Performance </a:t>
            </a:r>
          </a:p>
          <a:p>
            <a:pPr lvl="1"/>
            <a:r>
              <a:rPr lang="en-US" dirty="0" smtClean="0"/>
              <a:t>We need another technique </a:t>
            </a:r>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38117456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Hierarchy</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8650" y="1690689"/>
            <a:ext cx="7372350" cy="3977480"/>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41493767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Hierarchy</a:t>
            </a:r>
          </a:p>
        </p:txBody>
      </p:sp>
      <p:sp>
        <p:nvSpPr>
          <p:cNvPr id="3" name="Content Placeholder 2"/>
          <p:cNvSpPr>
            <a:spLocks noGrp="1"/>
          </p:cNvSpPr>
          <p:nvPr>
            <p:ph idx="1"/>
          </p:nvPr>
        </p:nvSpPr>
        <p:spPr/>
        <p:txBody>
          <a:bodyPr/>
          <a:lstStyle/>
          <a:p>
            <a:r>
              <a:rPr lang="en-US" dirty="0"/>
              <a:t>Two principles: </a:t>
            </a:r>
          </a:p>
          <a:p>
            <a:pPr lvl="1"/>
            <a:r>
              <a:rPr lang="en-US" dirty="0" smtClean="0"/>
              <a:t>The </a:t>
            </a:r>
            <a:r>
              <a:rPr lang="en-US" dirty="0"/>
              <a:t>smaller amount of memory needed, the faster that memory can be accessed. </a:t>
            </a:r>
          </a:p>
          <a:p>
            <a:pPr lvl="1"/>
            <a:r>
              <a:rPr lang="en-US" dirty="0" smtClean="0"/>
              <a:t>The </a:t>
            </a:r>
            <a:r>
              <a:rPr lang="en-US" dirty="0"/>
              <a:t>larger amount of memory, the cheaper per byte. Thus, put frequently accessed stuff in small, fast, expensive memory; use large, slow, </a:t>
            </a:r>
            <a:r>
              <a:rPr lang="en-US" dirty="0" smtClean="0"/>
              <a:t>cheap </a:t>
            </a:r>
            <a:r>
              <a:rPr lang="en-US" dirty="0"/>
              <a:t>memory for everything else</a:t>
            </a:r>
            <a:r>
              <a:rPr lang="en-US" dirty="0" smtClean="0"/>
              <a:t>.</a:t>
            </a:r>
          </a:p>
          <a:p>
            <a:pPr lvl="1"/>
            <a:r>
              <a:rPr lang="en-US" dirty="0" smtClean="0"/>
              <a:t>Register – Internal Memory (CPU) Chips)</a:t>
            </a:r>
          </a:p>
          <a:p>
            <a:pPr lvl="2"/>
            <a:r>
              <a:rPr lang="en-US" dirty="0" smtClean="0"/>
              <a:t>8 Bytes , Direct link to CPU, General purpose register and address related register , 1 FAST access </a:t>
            </a:r>
          </a:p>
          <a:p>
            <a:pPr lvl="1"/>
            <a:r>
              <a:rPr lang="en-US" dirty="0" smtClean="0"/>
              <a:t>Cache Memory – Internal Memory (CPU chips)</a:t>
            </a:r>
          </a:p>
          <a:p>
            <a:pPr lvl="2"/>
            <a:r>
              <a:rPr lang="en-US" dirty="0" smtClean="0"/>
              <a:t>Kilo byte , Static RAM , 2</a:t>
            </a:r>
            <a:r>
              <a:rPr lang="en-US" baseline="30000" dirty="0" smtClean="0"/>
              <a:t>nd</a:t>
            </a:r>
            <a:r>
              <a:rPr lang="en-US" dirty="0" smtClean="0"/>
              <a:t> fast access </a:t>
            </a:r>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3719350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Hierarchy</a:t>
            </a:r>
          </a:p>
        </p:txBody>
      </p:sp>
      <p:sp>
        <p:nvSpPr>
          <p:cNvPr id="3" name="Content Placeholder 2"/>
          <p:cNvSpPr>
            <a:spLocks noGrp="1"/>
          </p:cNvSpPr>
          <p:nvPr>
            <p:ph idx="1"/>
          </p:nvPr>
        </p:nvSpPr>
        <p:spPr/>
        <p:txBody>
          <a:bodyPr/>
          <a:lstStyle/>
          <a:p>
            <a:r>
              <a:rPr lang="en-US" dirty="0" smtClean="0"/>
              <a:t>RAM </a:t>
            </a:r>
          </a:p>
          <a:p>
            <a:pPr lvl="1"/>
            <a:r>
              <a:rPr lang="en-US" dirty="0" smtClean="0"/>
              <a:t>Dynamic Memory –GB( 8GB </a:t>
            </a:r>
            <a:r>
              <a:rPr lang="en-US" dirty="0" err="1" smtClean="0"/>
              <a:t>etc</a:t>
            </a:r>
            <a:r>
              <a:rPr lang="en-US" dirty="0" smtClean="0"/>
              <a:t> )</a:t>
            </a:r>
          </a:p>
          <a:p>
            <a:pPr lvl="1"/>
            <a:r>
              <a:rPr lang="en-US" dirty="0" smtClean="0"/>
              <a:t>Provide multiple programming environment </a:t>
            </a:r>
          </a:p>
          <a:p>
            <a:r>
              <a:rPr lang="en-US" dirty="0" smtClean="0"/>
              <a:t>Hard Disk or Magnetic Disk</a:t>
            </a:r>
          </a:p>
          <a:p>
            <a:pPr lvl="1"/>
            <a:r>
              <a:rPr lang="en-US" dirty="0" smtClean="0"/>
              <a:t>TB ( Tara Byte )</a:t>
            </a:r>
          </a:p>
          <a:p>
            <a:pPr lvl="1"/>
            <a:r>
              <a:rPr lang="en-US" dirty="0" smtClean="0"/>
              <a:t>Secondary storage </a:t>
            </a:r>
          </a:p>
          <a:p>
            <a:r>
              <a:rPr lang="en-US" dirty="0" smtClean="0"/>
              <a:t>Magnetic Tap</a:t>
            </a:r>
          </a:p>
          <a:p>
            <a:pPr lvl="1"/>
            <a:r>
              <a:rPr lang="en-US" dirty="0" smtClean="0"/>
              <a:t>PB (petabyte) Stored large amount data</a:t>
            </a:r>
          </a:p>
          <a:p>
            <a:pPr lvl="1"/>
            <a:r>
              <a:rPr lang="en-US" dirty="0" smtClean="0"/>
              <a:t>Offline storage </a:t>
            </a:r>
          </a:p>
          <a:p>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11599263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Hierarchy</a:t>
            </a:r>
          </a:p>
        </p:txBody>
      </p:sp>
      <p:sp>
        <p:nvSpPr>
          <p:cNvPr id="3" name="Content Placeholder 2"/>
          <p:cNvSpPr>
            <a:spLocks noGrp="1"/>
          </p:cNvSpPr>
          <p:nvPr>
            <p:ph idx="1"/>
          </p:nvPr>
        </p:nvSpPr>
        <p:spPr/>
        <p:txBody>
          <a:bodyPr/>
          <a:lstStyle/>
          <a:p>
            <a:r>
              <a:rPr lang="en-US" b="1" dirty="0"/>
              <a:t>Temporal locality</a:t>
            </a:r>
            <a:r>
              <a:rPr lang="en-US" dirty="0"/>
              <a:t>: will reference same locations as accessed in the recent </a:t>
            </a:r>
            <a:r>
              <a:rPr lang="en-US" dirty="0" smtClean="0"/>
              <a:t>past</a:t>
            </a:r>
          </a:p>
          <a:p>
            <a:r>
              <a:rPr lang="en-US" b="1" dirty="0"/>
              <a:t>Spatial locality: </a:t>
            </a:r>
            <a:r>
              <a:rPr lang="en-US" dirty="0"/>
              <a:t>will reference locations near those accessed in the recent past </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7077967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p:txBody>
          <a:bodyPr/>
          <a:lstStyle/>
          <a:p>
            <a:r>
              <a:rPr lang="en-US" b="1" dirty="0" smtClean="0"/>
              <a:t>[1] Memory </a:t>
            </a:r>
            <a:r>
              <a:rPr lang="en-US" b="1" dirty="0"/>
              <a:t>Management in OS: Contiguous, Swapping, </a:t>
            </a:r>
            <a:r>
              <a:rPr lang="en-US" b="1" dirty="0" smtClean="0"/>
              <a:t>Fragmentation</a:t>
            </a:r>
          </a:p>
          <a:p>
            <a:r>
              <a:rPr lang="en-US" b="1" dirty="0"/>
              <a:t>https://www.guru99.com/os-memory-management.html</a:t>
            </a:r>
          </a:p>
          <a:p>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19468008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Today’s Agenda</a:t>
            </a:r>
            <a:endParaRPr lang="en-US" b="1" dirty="0"/>
          </a:p>
        </p:txBody>
      </p:sp>
      <p:sp>
        <p:nvSpPr>
          <p:cNvPr id="3" name="Content Placeholder 2"/>
          <p:cNvSpPr>
            <a:spLocks noGrp="1"/>
          </p:cNvSpPr>
          <p:nvPr>
            <p:ph idx="1"/>
          </p:nvPr>
        </p:nvSpPr>
        <p:spPr/>
        <p:txBody>
          <a:bodyPr>
            <a:normAutofit fontScale="25000" lnSpcReduction="20000"/>
          </a:bodyPr>
          <a:lstStyle/>
          <a:p>
            <a:pPr marL="685800">
              <a:buNone/>
            </a:pPr>
            <a:endParaRPr lang="en-US" sz="3600" baseline="30000" dirty="0" smtClean="0"/>
          </a:p>
          <a:p>
            <a:pPr marL="685800"/>
            <a:endParaRPr lang="en-US" sz="3500" dirty="0" smtClean="0"/>
          </a:p>
          <a:p>
            <a:pPr marL="685800"/>
            <a:r>
              <a:rPr lang="en-US" sz="7200" dirty="0"/>
              <a:t>What is OS</a:t>
            </a:r>
            <a:r>
              <a:rPr lang="en-US" sz="7200" dirty="0" smtClean="0"/>
              <a:t>?</a:t>
            </a:r>
          </a:p>
          <a:p>
            <a:pPr marL="685800"/>
            <a:r>
              <a:rPr lang="en-US" sz="7200" dirty="0"/>
              <a:t>How Memory is Organized </a:t>
            </a:r>
            <a:endParaRPr lang="en-US" sz="7200" dirty="0" smtClean="0"/>
          </a:p>
          <a:p>
            <a:pPr marL="685800"/>
            <a:r>
              <a:rPr lang="en-US" sz="7200" dirty="0"/>
              <a:t>How OS improve the CPU utilization</a:t>
            </a:r>
            <a:endParaRPr lang="en-US" sz="7200" b="1" dirty="0" smtClean="0"/>
          </a:p>
          <a:p>
            <a:pPr marL="685800"/>
            <a:r>
              <a:rPr lang="en-US" sz="7200" b="1" dirty="0" smtClean="0"/>
              <a:t>What </a:t>
            </a:r>
            <a:r>
              <a:rPr lang="en-US" sz="7200" b="1" dirty="0"/>
              <a:t>is Memory Management</a:t>
            </a:r>
            <a:r>
              <a:rPr lang="en-US" sz="7200" b="1" baseline="30000" dirty="0"/>
              <a:t>1</a:t>
            </a:r>
            <a:r>
              <a:rPr lang="en-US" sz="7200" b="1" dirty="0" smtClean="0"/>
              <a:t>?</a:t>
            </a:r>
          </a:p>
          <a:p>
            <a:pPr marL="685800"/>
            <a:r>
              <a:rPr lang="en-US" sz="7200" dirty="0"/>
              <a:t>Virtual Memory Management</a:t>
            </a:r>
            <a:br>
              <a:rPr lang="en-US" sz="7200" dirty="0"/>
            </a:br>
            <a:r>
              <a:rPr lang="en-US" sz="7200" dirty="0"/>
              <a:t>Embedded System and Desktop System </a:t>
            </a:r>
            <a:endParaRPr lang="en-US" sz="7200" dirty="0" smtClean="0"/>
          </a:p>
          <a:p>
            <a:pPr marL="685800"/>
            <a:r>
              <a:rPr lang="en-US" sz="7200" dirty="0"/>
              <a:t>How VM Works</a:t>
            </a:r>
            <a:br>
              <a:rPr lang="en-US" sz="7200" dirty="0"/>
            </a:br>
            <a:r>
              <a:rPr lang="en-US" sz="7200" dirty="0"/>
              <a:t>(page fault, page replacing</a:t>
            </a:r>
            <a:r>
              <a:rPr lang="en-US" sz="7200" dirty="0" smtClean="0"/>
              <a:t>)</a:t>
            </a:r>
          </a:p>
          <a:p>
            <a:pPr marL="685800"/>
            <a:r>
              <a:rPr lang="en-US" sz="7200" dirty="0"/>
              <a:t>Linker and Loader </a:t>
            </a:r>
            <a:endParaRPr lang="en-US" sz="7200" dirty="0" smtClean="0"/>
          </a:p>
          <a:p>
            <a:pPr marL="685800"/>
            <a:r>
              <a:rPr lang="en-US" sz="7200" dirty="0"/>
              <a:t>Swapping </a:t>
            </a:r>
            <a:endParaRPr lang="en-US" sz="7200" dirty="0" smtClean="0"/>
          </a:p>
          <a:p>
            <a:pPr marL="685800"/>
            <a:r>
              <a:rPr lang="en-US" sz="7200" dirty="0"/>
              <a:t>Memory Hierarchy</a:t>
            </a:r>
            <a:br>
              <a:rPr lang="en-US" sz="7200" dirty="0"/>
            </a:br>
            <a:r>
              <a:rPr lang="en-US" sz="4000" dirty="0"/>
              <a:t/>
            </a:r>
            <a:br>
              <a:rPr lang="en-US" sz="4000" dirty="0"/>
            </a:br>
            <a:endParaRPr lang="en-US" sz="4000" dirty="0" smtClean="0"/>
          </a:p>
          <a:p>
            <a:pPr marL="685800"/>
            <a:endParaRPr lang="en-US" sz="4000" b="1" dirty="0" smtClean="0">
              <a:solidFill>
                <a:schemeClr val="tx1"/>
              </a:solidFill>
            </a:endParaRPr>
          </a:p>
          <a:p>
            <a:pPr marL="685800"/>
            <a:endParaRPr lang="en-US" sz="3600" dirty="0" smtClean="0">
              <a:solidFill>
                <a:schemeClr val="tx1"/>
              </a:solidFill>
            </a:endParaRPr>
          </a:p>
          <a:p>
            <a:pPr lvl="3">
              <a:buNone/>
            </a:pPr>
            <a:endParaRPr lang="en-US" sz="3400" dirty="0" smtClean="0">
              <a:solidFill>
                <a:schemeClr val="tx1"/>
              </a:solidFill>
            </a:endParaRPr>
          </a:p>
          <a:p>
            <a:endParaRPr lang="en-US" dirty="0" smtClean="0"/>
          </a:p>
          <a:p>
            <a:pPr>
              <a:buNone/>
            </a:pPr>
            <a:endParaRPr lang="en-US" dirty="0" smtClean="0"/>
          </a:p>
          <a:p>
            <a:r>
              <a:rPr lang="en-US" dirty="0" smtClean="0"/>
              <a:t> </a:t>
            </a:r>
            <a:endParaRPr lang="en-US" dirty="0"/>
          </a:p>
        </p:txBody>
      </p:sp>
      <p:sp>
        <p:nvSpPr>
          <p:cNvPr id="4" name="Footer Placeholder 3"/>
          <p:cNvSpPr>
            <a:spLocks noGrp="1"/>
          </p:cNvSpPr>
          <p:nvPr>
            <p:ph type="ftr" sz="quarter" idx="11"/>
          </p:nvPr>
        </p:nvSpPr>
        <p:spPr>
          <a:xfrm>
            <a:off x="2971800" y="6172200"/>
            <a:ext cx="3086100" cy="365125"/>
          </a:xfrm>
        </p:spPr>
        <p:txBody>
          <a:bodyPr/>
          <a:lstStyle/>
          <a:p>
            <a:r>
              <a:rPr lang="en-US" dirty="0" smtClean="0"/>
              <a:t>University of Haripur</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OS?</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8650" y="1981201"/>
            <a:ext cx="7886700" cy="4375150"/>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729545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Memory is Organized </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3961" y="1825625"/>
            <a:ext cx="7476078" cy="4351338"/>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804410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OS improve the CPU utilization ?</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286000"/>
            <a:ext cx="8458200" cy="3810000"/>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444584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OS improve the CPU utilization</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8650" y="1825624"/>
            <a:ext cx="7886700" cy="4422775"/>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163669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rPr>
              <a:t>What is Memory </a:t>
            </a:r>
            <a:r>
              <a:rPr lang="en-US" b="1" dirty="0" smtClean="0">
                <a:effectLst/>
              </a:rPr>
              <a:t>Management</a:t>
            </a:r>
            <a:r>
              <a:rPr lang="en-US" b="1" baseline="30000" dirty="0" smtClean="0">
                <a:effectLst/>
              </a:rPr>
              <a:t>1</a:t>
            </a:r>
            <a:r>
              <a:rPr lang="en-US" b="1" dirty="0" smtClean="0">
                <a:effectLst/>
              </a:rPr>
              <a:t>?</a:t>
            </a:r>
            <a:endParaRPr lang="en-US" b="1" dirty="0">
              <a:effectLst/>
            </a:endParaRPr>
          </a:p>
        </p:txBody>
      </p:sp>
      <p:sp>
        <p:nvSpPr>
          <p:cNvPr id="3" name="Content Placeholder 2"/>
          <p:cNvSpPr>
            <a:spLocks noGrp="1"/>
          </p:cNvSpPr>
          <p:nvPr>
            <p:ph idx="1"/>
          </p:nvPr>
        </p:nvSpPr>
        <p:spPr/>
        <p:txBody>
          <a:bodyPr>
            <a:normAutofit fontScale="85000" lnSpcReduction="20000"/>
          </a:bodyPr>
          <a:lstStyle/>
          <a:p>
            <a:r>
              <a:rPr lang="en-US" b="1" dirty="0"/>
              <a:t>What is Memory Management?</a:t>
            </a:r>
          </a:p>
          <a:p>
            <a:pPr lvl="1"/>
            <a:r>
              <a:rPr lang="en-US" b="1" dirty="0"/>
              <a:t>Memory Management</a:t>
            </a:r>
            <a:r>
              <a:rPr lang="en-US" dirty="0"/>
              <a:t> is the process of controlling and coordinating computer memory, assigning portions known as blocks to various running programs to optimize the overall performance of the system</a:t>
            </a:r>
            <a:r>
              <a:rPr lang="en-US" dirty="0" smtClean="0"/>
              <a:t>.</a:t>
            </a:r>
          </a:p>
          <a:p>
            <a:r>
              <a:rPr lang="en-US" dirty="0" smtClean="0"/>
              <a:t>Goal of Memory Manager </a:t>
            </a:r>
          </a:p>
          <a:p>
            <a:pPr lvl="1"/>
            <a:r>
              <a:rPr lang="en-US" dirty="0"/>
              <a:t> </a:t>
            </a:r>
            <a:r>
              <a:rPr lang="en-US" dirty="0" smtClean="0"/>
              <a:t>Manages </a:t>
            </a:r>
            <a:r>
              <a:rPr lang="en-US" dirty="0"/>
              <a:t>primary </a:t>
            </a:r>
            <a:r>
              <a:rPr lang="en-US" dirty="0" smtClean="0"/>
              <a:t>memory</a:t>
            </a:r>
          </a:p>
          <a:p>
            <a:pPr lvl="1"/>
            <a:r>
              <a:rPr lang="en-US" dirty="0"/>
              <a:t>It helps processes to move back and forward between the main memory and execution disk</a:t>
            </a:r>
            <a:r>
              <a:rPr lang="en-US" dirty="0" smtClean="0"/>
              <a:t>.</a:t>
            </a:r>
          </a:p>
          <a:p>
            <a:pPr lvl="1"/>
            <a:r>
              <a:rPr lang="en-US" dirty="0"/>
              <a:t> keep track of every memory location, irrespective of whether it is allocated to some process or it remains free</a:t>
            </a:r>
            <a:r>
              <a:rPr lang="en-US" dirty="0" smtClean="0"/>
              <a:t>.</a:t>
            </a:r>
          </a:p>
          <a:p>
            <a:pPr lvl="1"/>
            <a:r>
              <a:rPr lang="en-US" dirty="0" smtClean="0"/>
              <a:t>Prevent memory of one process to another process</a:t>
            </a:r>
          </a:p>
          <a:p>
            <a:pPr lvl="1"/>
            <a:r>
              <a:rPr lang="en-US" dirty="0"/>
              <a:t>Provide isolation between </a:t>
            </a:r>
            <a:r>
              <a:rPr lang="en-US" dirty="0" smtClean="0"/>
              <a:t>processes</a:t>
            </a:r>
          </a:p>
          <a:p>
            <a:pPr lvl="1"/>
            <a:r>
              <a:rPr lang="en-US" dirty="0" smtClean="0"/>
              <a:t>Divide the RAM in different part</a:t>
            </a:r>
          </a:p>
          <a:p>
            <a:pPr lvl="1"/>
            <a:r>
              <a:rPr lang="en-US" dirty="0" smtClean="0"/>
              <a:t>Space Multiplexing </a:t>
            </a:r>
          </a:p>
          <a:p>
            <a:pPr lvl="1"/>
            <a:r>
              <a:rPr lang="en-US" dirty="0" smtClean="0"/>
              <a:t>Give illusion to process</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31611830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Virtual Memory Management</a:t>
            </a:r>
            <a:br>
              <a:rPr lang="en-US" sz="4000" dirty="0" smtClean="0"/>
            </a:br>
            <a:r>
              <a:rPr lang="en-US" sz="4000" dirty="0" smtClean="0"/>
              <a:t>Embedded System and Desktop System </a:t>
            </a:r>
            <a:endParaRPr lang="en-US" sz="4000" dirty="0"/>
          </a:p>
        </p:txBody>
      </p:sp>
      <p:sp>
        <p:nvSpPr>
          <p:cNvPr id="3" name="Content Placeholder 2"/>
          <p:cNvSpPr>
            <a:spLocks noGrp="1"/>
          </p:cNvSpPr>
          <p:nvPr>
            <p:ph idx="1"/>
          </p:nvPr>
        </p:nvSpPr>
        <p:spPr/>
        <p:txBody>
          <a:bodyPr/>
          <a:lstStyle/>
          <a:p>
            <a:r>
              <a:rPr lang="en-US" dirty="0" smtClean="0"/>
              <a:t>Embedded System or Real time System</a:t>
            </a:r>
          </a:p>
          <a:p>
            <a:pPr lvl="1"/>
            <a:r>
              <a:rPr lang="en-US" dirty="0" smtClean="0"/>
              <a:t>Embedded Process</a:t>
            </a:r>
          </a:p>
          <a:p>
            <a:pPr lvl="1"/>
            <a:r>
              <a:rPr lang="en-US" dirty="0" smtClean="0"/>
              <a:t>Main memory = Total processes</a:t>
            </a:r>
          </a:p>
          <a:p>
            <a:pPr lvl="1"/>
            <a:r>
              <a:rPr lang="en-US" dirty="0" smtClean="0"/>
              <a:t>No concept of  VMM</a:t>
            </a:r>
          </a:p>
          <a:p>
            <a:pPr lvl="1"/>
            <a:r>
              <a:rPr lang="en-US" dirty="0" smtClean="0"/>
              <a:t>RAM is divide in different part and every process run in own part </a:t>
            </a:r>
          </a:p>
          <a:p>
            <a:pPr lvl="1"/>
            <a:r>
              <a:rPr lang="en-US" dirty="0" smtClean="0"/>
              <a:t>Single address space –threading</a:t>
            </a:r>
          </a:p>
          <a:p>
            <a:pPr lvl="1"/>
            <a:r>
              <a:rPr lang="en-US" dirty="0" smtClean="0"/>
              <a:t>Multi address space </a:t>
            </a:r>
          </a:p>
          <a:p>
            <a:r>
              <a:rPr lang="en-US" dirty="0"/>
              <a:t>Desktop System or Server System </a:t>
            </a:r>
          </a:p>
          <a:p>
            <a:endParaRPr lang="en-US" dirty="0"/>
          </a:p>
          <a:p>
            <a:pPr lvl="1"/>
            <a:endParaRPr lang="en-US" dirty="0" smtClean="0"/>
          </a:p>
          <a:p>
            <a:pPr lvl="1"/>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34708283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VM Works</a:t>
            </a:r>
            <a:br>
              <a:rPr lang="en-US" dirty="0" smtClean="0"/>
            </a:br>
            <a:r>
              <a:rPr lang="en-US" dirty="0" smtClean="0"/>
              <a:t>(page fault, page replacing)</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81000" y="1905000"/>
            <a:ext cx="8534400" cy="4451351"/>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1861663642"/>
      </p:ext>
    </p:extLst>
  </p:cSld>
  <p:clrMapOvr>
    <a:masterClrMapping/>
  </p:clrMapOvr>
  <p:timing>
    <p:tnLst>
      <p:par>
        <p:cTn id="1" dur="indefinite" restart="never" nodeType="tmRoot"/>
      </p:par>
    </p:tnLst>
  </p:timing>
</p:sld>
</file>

<file path=ppt/theme/theme1.xml><?xml version="1.0" encoding="utf-8"?>
<a:theme xmlns:a="http://schemas.openxmlformats.org/drawingml/2006/main" name="eduction">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Custom 2">
      <a:majorFont>
        <a:latin typeface="Sketch Block"/>
        <a:ea typeface=""/>
        <a:cs typeface=""/>
      </a:majorFont>
      <a:minorFont>
        <a:latin typeface="Sitka Tex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36834</TotalTime>
  <Words>752</Words>
  <Application>Microsoft Office PowerPoint</Application>
  <PresentationFormat>On-screen Show (4:3)</PresentationFormat>
  <Paragraphs>134</Paragraphs>
  <Slides>18</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Arial Black</vt:lpstr>
      <vt:lpstr>Calibri</vt:lpstr>
      <vt:lpstr>Sitka Text</vt:lpstr>
      <vt:lpstr>Sketch Block</vt:lpstr>
      <vt:lpstr>eduction</vt:lpstr>
      <vt:lpstr>Advance Operating System </vt:lpstr>
      <vt:lpstr> Today’s Agenda</vt:lpstr>
      <vt:lpstr>What is OS?</vt:lpstr>
      <vt:lpstr>How Memory is Organized </vt:lpstr>
      <vt:lpstr>How OS improve the CPU utilization ?</vt:lpstr>
      <vt:lpstr>How OS improve the CPU utilization</vt:lpstr>
      <vt:lpstr>What is Memory Management1?</vt:lpstr>
      <vt:lpstr>Virtual Memory Management Embedded System and Desktop System </vt:lpstr>
      <vt:lpstr>How VM Works (page fault, page replacing)</vt:lpstr>
      <vt:lpstr>How VM Works </vt:lpstr>
      <vt:lpstr>Linker and Loader </vt:lpstr>
      <vt:lpstr>Swapping </vt:lpstr>
      <vt:lpstr>Swapping </vt:lpstr>
      <vt:lpstr>Memory Hierarchy</vt:lpstr>
      <vt:lpstr>Memory Hierarchy</vt:lpstr>
      <vt:lpstr>Memory Hierarchy</vt:lpstr>
      <vt:lpstr>Memory Hierarchy</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 13 , Week 7 </dc:title>
  <dc:creator>SHU</dc:creator>
  <cp:lastModifiedBy>SHU</cp:lastModifiedBy>
  <cp:revision>2159</cp:revision>
  <dcterms:created xsi:type="dcterms:W3CDTF">2006-08-16T00:00:00Z</dcterms:created>
  <dcterms:modified xsi:type="dcterms:W3CDTF">2021-06-13T13:05:13Z</dcterms:modified>
</cp:coreProperties>
</file>