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5" d="100"/>
          <a:sy n="65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image" Target="../media/image8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1B5AE4-0373-418B-B2BF-202B3D433D16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57360F-CC61-4CA1-B4B5-32595BBE70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3242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68AB0-DDE8-4AB5-BDFA-CFB0BB8FFFC3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1B32D-DC1F-4980-918B-A6ED8E7F3C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733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68AB0-DDE8-4AB5-BDFA-CFB0BB8FFFC3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1B32D-DC1F-4980-918B-A6ED8E7F3C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178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68AB0-DDE8-4AB5-BDFA-CFB0BB8FFFC3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1B32D-DC1F-4980-918B-A6ED8E7F3C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108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68AB0-DDE8-4AB5-BDFA-CFB0BB8FFFC3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1B32D-DC1F-4980-918B-A6ED8E7F3C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389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68AB0-DDE8-4AB5-BDFA-CFB0BB8FFFC3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1B32D-DC1F-4980-918B-A6ED8E7F3C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189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68AB0-DDE8-4AB5-BDFA-CFB0BB8FFFC3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1B32D-DC1F-4980-918B-A6ED8E7F3C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134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68AB0-DDE8-4AB5-BDFA-CFB0BB8FFFC3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1B32D-DC1F-4980-918B-A6ED8E7F3C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72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68AB0-DDE8-4AB5-BDFA-CFB0BB8FFFC3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1B32D-DC1F-4980-918B-A6ED8E7F3C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983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68AB0-DDE8-4AB5-BDFA-CFB0BB8FFFC3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1B32D-DC1F-4980-918B-A6ED8E7F3C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439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68AB0-DDE8-4AB5-BDFA-CFB0BB8FFFC3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1B32D-DC1F-4980-918B-A6ED8E7F3C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948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68AB0-DDE8-4AB5-BDFA-CFB0BB8FFFC3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1B32D-DC1F-4980-918B-A6ED8E7F3C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38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A68AB0-DDE8-4AB5-BDFA-CFB0BB8FFFC3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91B32D-DC1F-4980-918B-A6ED8E7F3C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478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2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4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6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8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0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1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74573" y="2226234"/>
            <a:ext cx="9144000" cy="2387600"/>
          </a:xfrm>
        </p:spPr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Measure Of Central Tendency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04593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Median</a:t>
            </a:r>
          </a:p>
        </p:txBody>
      </p:sp>
      <p:sp>
        <p:nvSpPr>
          <p:cNvPr id="1300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the scores in a distribution are listed in order from smallest to largest, the median is defined as the midpoint of the list.  </a:t>
            </a:r>
          </a:p>
          <a:p>
            <a:pPr>
              <a:lnSpc>
                <a:spcPct val="9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median divides the scores so that 50% of the scores in the distribution have values that are equal to or less than the median.  </a:t>
            </a:r>
          </a:p>
          <a:p>
            <a:pPr>
              <a:lnSpc>
                <a:spcPct val="9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Computation of the median requires scores that can be placed in rank order (smallest to largest) and are measured on an ordinal, interval, or ratio scale. 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969622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Contd.</a:t>
            </a:r>
          </a:p>
        </p:txBody>
      </p:sp>
      <p:sp>
        <p:nvSpPr>
          <p:cNvPr id="1310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/>
              <a:t>Usually, the median can be found by a simple counting procedure:</a:t>
            </a:r>
          </a:p>
          <a:p>
            <a:pPr>
              <a:buFontTx/>
              <a:buNone/>
            </a:pPr>
            <a:r>
              <a:rPr lang="en-US"/>
              <a:t>1.	With an odd number of scores, list the values in order, and the median is the middle score in the list.</a:t>
            </a:r>
          </a:p>
          <a:p>
            <a:pPr>
              <a:buFontTx/>
              <a:buNone/>
            </a:pPr>
            <a:r>
              <a:rPr lang="en-US"/>
              <a:t>2.	With an even number of scores, list the values in order, and the median is half-way between the middle two scores.</a:t>
            </a:r>
          </a:p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9212596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Median of Ungrouped data using Formula</a:t>
            </a:r>
          </a:p>
        </p:txBody>
      </p:sp>
      <p:sp>
        <p:nvSpPr>
          <p:cNvPr id="132099" name="Content Placeholder 2"/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5105400"/>
          </a:xfrm>
        </p:spPr>
        <p:txBody>
          <a:bodyPr/>
          <a:lstStyle/>
          <a:p>
            <a:r>
              <a:rPr lang="en-US" smtClean="0"/>
              <a:t>Formula</a:t>
            </a:r>
          </a:p>
          <a:p>
            <a:endParaRPr lang="en-US" smtClean="0"/>
          </a:p>
          <a:p>
            <a:r>
              <a:rPr lang="en-US" smtClean="0"/>
              <a:t>Example:</a:t>
            </a:r>
          </a:p>
          <a:p>
            <a:endParaRPr lang="en-US" smtClean="0"/>
          </a:p>
          <a:p>
            <a:endParaRPr lang="en-US" smtClean="0"/>
          </a:p>
        </p:txBody>
      </p:sp>
      <p:pic>
        <p:nvPicPr>
          <p:cNvPr id="132100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1" y="2362200"/>
            <a:ext cx="458152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1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101" y="3276601"/>
            <a:ext cx="3743325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95823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Median of Grouped Data</a:t>
            </a:r>
          </a:p>
        </p:txBody>
      </p:sp>
      <p:pic>
        <p:nvPicPr>
          <p:cNvPr id="133123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76464" y="2376489"/>
            <a:ext cx="7839075" cy="2973387"/>
          </a:xfrm>
        </p:spPr>
      </p:pic>
    </p:spTree>
    <p:extLst>
      <p:ext uri="{BB962C8B-B14F-4D97-AF65-F5344CB8AC3E}">
        <p14:creationId xmlns:p14="http://schemas.microsoft.com/office/powerpoint/2010/main" val="4764423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134147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62200" y="2690814"/>
            <a:ext cx="7467600" cy="2344737"/>
          </a:xfrm>
        </p:spPr>
      </p:pic>
    </p:spTree>
    <p:extLst>
      <p:ext uri="{BB962C8B-B14F-4D97-AF65-F5344CB8AC3E}">
        <p14:creationId xmlns:p14="http://schemas.microsoft.com/office/powerpoint/2010/main" val="37688871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Mode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dirty="0"/>
              <a:t>The most frequent number—that is, the number that occurs the highest number of times.</a:t>
            </a:r>
          </a:p>
          <a:p>
            <a:pPr fontAlgn="base"/>
            <a:r>
              <a:rPr lang="en-US" dirty="0"/>
              <a:t>Example: The mode of </a:t>
            </a:r>
            <a:r>
              <a:rPr lang="en-US" dirty="0" smtClean="0"/>
              <a:t>{4, 2, 4, 3, 2, 2} is</a:t>
            </a:r>
            <a:r>
              <a:rPr lang="en-US" dirty="0"/>
              <a:t> </a:t>
            </a:r>
            <a:r>
              <a:rPr lang="en-US" dirty="0" smtClean="0"/>
              <a:t>2</a:t>
            </a:r>
            <a:r>
              <a:rPr lang="en-US" dirty="0"/>
              <a:t> because it occurs three times, which is more than any other number.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5949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Descriptive Statistics</a:t>
            </a:r>
          </a:p>
        </p:txBody>
      </p:sp>
      <p:sp>
        <p:nvSpPr>
          <p:cNvPr id="114691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Measure of central tendency</a:t>
            </a:r>
          </a:p>
          <a:p>
            <a:pPr lvl="1"/>
            <a:r>
              <a:rPr lang="en-US" b="1" i="1" dirty="0" smtClean="0"/>
              <a:t>Mean: </a:t>
            </a:r>
            <a:r>
              <a:rPr lang="en-US" dirty="0" smtClean="0"/>
              <a:t>It is defined as sum of all observation divide by total number of observation.</a:t>
            </a:r>
            <a:endParaRPr lang="en-US" b="1" i="1" dirty="0" smtClean="0"/>
          </a:p>
          <a:p>
            <a:pPr lvl="1"/>
            <a:r>
              <a:rPr lang="en-US" b="1" i="1" dirty="0" smtClean="0"/>
              <a:t>Median: </a:t>
            </a:r>
            <a:r>
              <a:rPr lang="en-US" dirty="0" smtClean="0"/>
              <a:t>Middle value after sorting the data.</a:t>
            </a:r>
            <a:r>
              <a:rPr lang="en-US" b="1" i="1" dirty="0" smtClean="0"/>
              <a:t> </a:t>
            </a:r>
          </a:p>
          <a:p>
            <a:pPr lvl="1"/>
            <a:r>
              <a:rPr lang="en-US" b="1" i="1" dirty="0" smtClean="0"/>
              <a:t>Mode: </a:t>
            </a:r>
            <a:r>
              <a:rPr lang="en-US" dirty="0" smtClean="0"/>
              <a:t>Values with highest frequency/ most repeated observation</a:t>
            </a:r>
            <a:endParaRPr lang="en-US" b="1" i="1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6039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</a:rPr>
              <a:t>THE ARITHMETIC MEAN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spcBef>
                <a:spcPct val="0"/>
              </a:spcBef>
            </a:pPr>
            <a:r>
              <a:rPr lang="en-US" dirty="0" smtClean="0">
                <a:latin typeface="Times New Roman" panose="02020603050405020304" pitchFamily="18" charset="0"/>
              </a:rPr>
              <a:t>The arithmetic mean is the statistician’s term for what the layman knows as the average. It can be thought of as that value of the variable series which is </a:t>
            </a:r>
            <a:r>
              <a:rPr lang="en-US" i="1" dirty="0" smtClean="0">
                <a:latin typeface="Times New Roman" panose="02020603050405020304" pitchFamily="18" charset="0"/>
              </a:rPr>
              <a:t>numerically</a:t>
            </a:r>
            <a:r>
              <a:rPr lang="en-US" dirty="0" smtClean="0">
                <a:latin typeface="Times New Roman" panose="02020603050405020304" pitchFamily="18" charset="0"/>
              </a:rPr>
              <a:t> MOST representative of the whole series. </a:t>
            </a:r>
          </a:p>
          <a:p>
            <a:pPr>
              <a:spcBef>
                <a:spcPct val="0"/>
              </a:spcBef>
            </a:pPr>
            <a:endParaRPr lang="en-US" dirty="0" smtClean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en-US" dirty="0" smtClean="0">
                <a:latin typeface="Times New Roman" panose="02020603050405020304" pitchFamily="18" charset="0"/>
              </a:rPr>
              <a:t>“The arithmetic mean or simply the mean is a value obtained by dividing the sum of all the observations by their number.”</a:t>
            </a:r>
          </a:p>
          <a:p>
            <a:pPr>
              <a:spcBef>
                <a:spcPct val="0"/>
              </a:spcBef>
            </a:pPr>
            <a:endParaRPr lang="en-US" dirty="0" smtClean="0">
              <a:latin typeface="Times New Roman" panose="02020603050405020304" pitchFamily="18" charset="0"/>
            </a:endParaRPr>
          </a:p>
          <a:p>
            <a:endParaRPr lang="en-US" dirty="0"/>
          </a:p>
        </p:txBody>
      </p:sp>
      <p:graphicFrame>
        <p:nvGraphicFramePr>
          <p:cNvPr id="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654305"/>
              </p:ext>
            </p:extLst>
          </p:nvPr>
        </p:nvGraphicFramePr>
        <p:xfrm>
          <a:off x="3276600" y="4648200"/>
          <a:ext cx="5410200" cy="896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8" name="Document" r:id="rId3" imgW="5716312" imgH="916432" progId="Word.Document.8">
                  <p:embed/>
                </p:oleObj>
              </mc:Choice>
              <mc:Fallback>
                <p:oleObj name="Document" r:id="rId3" imgW="5716312" imgH="916432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4648200"/>
                        <a:ext cx="5410200" cy="896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38544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Contd.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Formula of Mean is :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sz="2400" dirty="0" smtClean="0">
                <a:latin typeface="Times New Roman" panose="02020603050405020304" pitchFamily="18" charset="0"/>
              </a:rPr>
              <a:t>where n represents the number of observations in the sample that has been the </a:t>
            </a:r>
            <a:r>
              <a:rPr lang="en-US" sz="2400" dirty="0" err="1" smtClean="0">
                <a:latin typeface="Times New Roman" panose="02020603050405020304" pitchFamily="18" charset="0"/>
              </a:rPr>
              <a:t>ith</a:t>
            </a:r>
            <a:r>
              <a:rPr lang="en-US" sz="2400" dirty="0" smtClean="0">
                <a:latin typeface="Times New Roman" panose="02020603050405020304" pitchFamily="18" charset="0"/>
              </a:rPr>
              <a:t> observation in the sample (</a:t>
            </a:r>
            <a:r>
              <a:rPr lang="en-US" sz="2400" dirty="0" err="1" smtClean="0">
                <a:latin typeface="Times New Roman" panose="02020603050405020304" pitchFamily="18" charset="0"/>
              </a:rPr>
              <a:t>i</a:t>
            </a:r>
            <a:r>
              <a:rPr lang="en-US" sz="2400" dirty="0" smtClean="0">
                <a:latin typeface="Times New Roman" panose="02020603050405020304" pitchFamily="18" charset="0"/>
              </a:rPr>
              <a:t> = 1, 2, 3, …, n), and  represents the mean of the sample.</a:t>
            </a:r>
          </a:p>
          <a:p>
            <a:r>
              <a:rPr lang="en-US" u="sng" dirty="0" smtClean="0">
                <a:latin typeface="Times New Roman" panose="02020603050405020304" pitchFamily="18" charset="0"/>
              </a:rPr>
              <a:t>For simplicity</a:t>
            </a:r>
            <a:r>
              <a:rPr lang="en-US" dirty="0" smtClean="0">
                <a:latin typeface="Times New Roman" panose="02020603050405020304" pitchFamily="18" charset="0"/>
              </a:rPr>
              <a:t>, the above formula can be written as: </a:t>
            </a:r>
          </a:p>
          <a:p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91016"/>
              </p:ext>
            </p:extLst>
          </p:nvPr>
        </p:nvGraphicFramePr>
        <p:xfrm>
          <a:off x="5103340" y="1921475"/>
          <a:ext cx="1828800" cy="1614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6" name="Equation" r:id="rId3" imgW="710891" imgH="660113" progId="Equation.3">
                  <p:embed/>
                </p:oleObj>
              </mc:Choice>
              <mc:Fallback>
                <p:oleObj name="Equation" r:id="rId3" imgW="710891" imgH="6601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3340" y="1921475"/>
                        <a:ext cx="1828800" cy="1614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5827978"/>
              </p:ext>
            </p:extLst>
          </p:nvPr>
        </p:nvGraphicFramePr>
        <p:xfrm>
          <a:off x="9030473" y="4769708"/>
          <a:ext cx="1695450" cy="1184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7" name="Equation" r:id="rId5" imgW="672840" imgH="431640" progId="Equation.DSMT4">
                  <p:embed/>
                </p:oleObj>
              </mc:Choice>
              <mc:Fallback>
                <p:oleObj name="Equation" r:id="rId5" imgW="67284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30473" y="4769708"/>
                        <a:ext cx="1695450" cy="1184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33360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>
                <a:latin typeface="Times New Roman" panose="02020603050405020304" pitchFamily="18" charset="0"/>
              </a:rPr>
              <a:t>Information regarding the receipts of a news agent for seven days of a particular week are given below:</a:t>
            </a:r>
          </a:p>
          <a:p>
            <a:endParaRPr lang="en-US" dirty="0" smtClean="0">
              <a:latin typeface="Times New Roman" panose="02020603050405020304" pitchFamily="18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</a:pPr>
            <a:endParaRPr lang="en-US" b="1" dirty="0" smtClean="0">
              <a:latin typeface="Times New Roman" panose="02020603050405020304" pitchFamily="18" charset="0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</a:pPr>
            <a:r>
              <a:rPr lang="en-US" dirty="0" smtClean="0">
                <a:latin typeface="Times New Roman" panose="02020603050405020304" pitchFamily="18" charset="0"/>
              </a:rPr>
              <a:t>Mean sales per day in this week: 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</a:pPr>
            <a:r>
              <a:rPr lang="en-US" dirty="0">
                <a:latin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</a:rPr>
              <a:t>                          </a:t>
            </a:r>
            <a:r>
              <a:rPr lang="en-US" dirty="0" smtClean="0">
                <a:latin typeface="Times New Roman" panose="02020603050405020304" pitchFamily="18" charset="0"/>
              </a:rPr>
              <a:t>= £ 259.85/7 = £ 37.12 (to the nearest penny).</a:t>
            </a:r>
          </a:p>
          <a:p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7870969"/>
              </p:ext>
            </p:extLst>
          </p:nvPr>
        </p:nvGraphicFramePr>
        <p:xfrm>
          <a:off x="3970638" y="2359040"/>
          <a:ext cx="3624649" cy="25431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7" name="Document" r:id="rId3" imgW="3267456" imgH="2281428" progId="Word.Document.8">
                  <p:embed/>
                </p:oleObj>
              </mc:Choice>
              <mc:Fallback>
                <p:oleObj name="Document" r:id="rId3" imgW="3267456" imgH="2281428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70638" y="2359040"/>
                        <a:ext cx="3624649" cy="254310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8749993"/>
              </p:ext>
            </p:extLst>
          </p:nvPr>
        </p:nvGraphicFramePr>
        <p:xfrm>
          <a:off x="2471353" y="5506994"/>
          <a:ext cx="42227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8" name="Equation" r:id="rId5" imgW="177646" imgH="190335" progId="Equation.3">
                  <p:embed/>
                </p:oleObj>
              </mc:Choice>
              <mc:Fallback>
                <p:oleObj name="Equation" r:id="rId5" imgW="177646" imgH="19033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1353" y="5506994"/>
                        <a:ext cx="422275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2042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Mean Of Grouped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>
                <a:latin typeface="Times New Roman" panose="02020603050405020304" pitchFamily="18" charset="0"/>
              </a:rPr>
              <a:t>In case of a frequency distribution, the arithmetic mean is defined as:</a:t>
            </a:r>
          </a:p>
          <a:p>
            <a:endParaRPr lang="en-US" dirty="0"/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6330676"/>
              </p:ext>
            </p:extLst>
          </p:nvPr>
        </p:nvGraphicFramePr>
        <p:xfrm>
          <a:off x="6750800" y="2762380"/>
          <a:ext cx="2922588" cy="320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8" name="Document" r:id="rId3" imgW="2619756" imgH="2860548" progId="Word.Document.8">
                  <p:embed/>
                </p:oleObj>
              </mc:Choice>
              <mc:Fallback>
                <p:oleObj name="Document" r:id="rId3" imgW="2619756" imgH="2860548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0800" y="2762380"/>
                        <a:ext cx="2922588" cy="320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681204"/>
              </p:ext>
            </p:extLst>
          </p:nvPr>
        </p:nvGraphicFramePr>
        <p:xfrm>
          <a:off x="1793789" y="3038475"/>
          <a:ext cx="3276600" cy="1925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9" name="Equation" r:id="rId5" imgW="1447800" imgH="901700" progId="Equation.3">
                  <p:embed/>
                </p:oleObj>
              </mc:Choice>
              <mc:Fallback>
                <p:oleObj name="Equation" r:id="rId5" imgW="1447800" imgH="901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789" y="3038475"/>
                        <a:ext cx="3276600" cy="1925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06265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>
                <a:latin typeface="Times New Roman" panose="02020603050405020304" pitchFamily="18" charset="0"/>
              </a:rPr>
              <a:t>For </a:t>
            </a:r>
            <a:r>
              <a:rPr lang="en-US" sz="2400" u="sng" dirty="0" smtClean="0">
                <a:latin typeface="Times New Roman" panose="02020603050405020304" pitchFamily="18" charset="0"/>
              </a:rPr>
              <a:t>simplicity</a:t>
            </a:r>
            <a:r>
              <a:rPr lang="en-US" sz="2400" dirty="0" smtClean="0">
                <a:latin typeface="Times New Roman" panose="02020603050405020304" pitchFamily="18" charset="0"/>
              </a:rPr>
              <a:t>, the above formula can be written as</a:t>
            </a:r>
          </a:p>
          <a:p>
            <a:endParaRPr lang="en-US" sz="2400" dirty="0" smtClean="0">
              <a:latin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</a:rPr>
              <a:t>EPA MILEAGE RATINGS OF 30 CARS OF A CERTAIN MODEL</a:t>
            </a:r>
          </a:p>
          <a:p>
            <a:endParaRPr lang="en-US" dirty="0"/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6734706"/>
              </p:ext>
            </p:extLst>
          </p:nvPr>
        </p:nvGraphicFramePr>
        <p:xfrm>
          <a:off x="7687962" y="1825625"/>
          <a:ext cx="2419865" cy="9164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2" name="Equation" r:id="rId3" imgW="1206500" imgH="457200" progId="Equation.3">
                  <p:embed/>
                </p:oleObj>
              </mc:Choice>
              <mc:Fallback>
                <p:oleObj name="Equation" r:id="rId3" imgW="12065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87962" y="1825625"/>
                        <a:ext cx="2419865" cy="91649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6220538"/>
              </p:ext>
            </p:extLst>
          </p:nvPr>
        </p:nvGraphicFramePr>
        <p:xfrm>
          <a:off x="4151870" y="3259889"/>
          <a:ext cx="4262890" cy="29170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3" name="Document" r:id="rId5" imgW="2747160" imgH="1925794" progId="Word.Document.8">
                  <p:embed/>
                </p:oleObj>
              </mc:Choice>
              <mc:Fallback>
                <p:oleObj name="Document" r:id="rId5" imgW="2747160" imgH="192579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1870" y="3259889"/>
                        <a:ext cx="4262890" cy="29170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402996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98743"/>
          </a:xfrm>
        </p:spPr>
        <p:txBody>
          <a:bodyPr/>
          <a:lstStyle/>
          <a:p>
            <a:pPr algn="just">
              <a:lnSpc>
                <a:spcPct val="130000"/>
              </a:lnSpc>
              <a:spcBef>
                <a:spcPct val="0"/>
              </a:spcBef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mid-point of each class is obtained by adding the sum of the two limits of the class and dividing by 2. </a:t>
            </a:r>
          </a:p>
          <a:p>
            <a:pPr>
              <a:spcBef>
                <a:spcPct val="0"/>
              </a:spcBef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Hence, in this example, our mid-points are computed in this manner: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30.0 plus 32.9 divided by 2 is equal to 31.45, 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33.0 plus 35.9 divided by 2 is equal to 34.45,</a:t>
            </a:r>
          </a:p>
          <a:p>
            <a:endParaRPr lang="en-US" dirty="0"/>
          </a:p>
        </p:txBody>
      </p:sp>
      <p:graphicFrame>
        <p:nvGraphicFramePr>
          <p:cNvPr id="4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8785795"/>
              </p:ext>
            </p:extLst>
          </p:nvPr>
        </p:nvGraphicFramePr>
        <p:xfrm>
          <a:off x="4055076" y="3933954"/>
          <a:ext cx="3581400" cy="2709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5" name="Document" r:id="rId3" imgW="2734056" imgH="2028444" progId="Word.Document.8">
                  <p:embed/>
                </p:oleObj>
              </mc:Choice>
              <mc:Fallback>
                <p:oleObj name="Document" r:id="rId3" imgW="2734056" imgH="202844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55076" y="3933954"/>
                        <a:ext cx="3581400" cy="2709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877308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Applying the formula: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We obtain:</a:t>
            </a:r>
          </a:p>
          <a:p>
            <a:endParaRPr lang="en-US" dirty="0"/>
          </a:p>
        </p:txBody>
      </p:sp>
      <p:graphicFrame>
        <p:nvGraphicFramePr>
          <p:cNvPr id="7" name="Object 3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312812174"/>
              </p:ext>
            </p:extLst>
          </p:nvPr>
        </p:nvGraphicFramePr>
        <p:xfrm>
          <a:off x="1332255" y="2265428"/>
          <a:ext cx="4511207" cy="28255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1" name="Document" r:id="rId3" imgW="3253740" imgH="2037588" progId="Word.Document.8">
                  <p:embed/>
                </p:oleObj>
              </mc:Choice>
              <mc:Fallback>
                <p:oleObj name="Document" r:id="rId3" imgW="3253740" imgH="2037588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2255" y="2265428"/>
                        <a:ext cx="4511207" cy="28255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4982161"/>
              </p:ext>
            </p:extLst>
          </p:nvPr>
        </p:nvGraphicFramePr>
        <p:xfrm>
          <a:off x="7615881" y="2608231"/>
          <a:ext cx="1752600" cy="1069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2" name="Equation" r:id="rId5" imgW="749300" imgH="457200" progId="Equation.3">
                  <p:embed/>
                </p:oleObj>
              </mc:Choice>
              <mc:Fallback>
                <p:oleObj name="Equation" r:id="rId5" imgW="7493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15881" y="2608231"/>
                        <a:ext cx="1752600" cy="1069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7677718"/>
              </p:ext>
            </p:extLst>
          </p:nvPr>
        </p:nvGraphicFramePr>
        <p:xfrm>
          <a:off x="6858000" y="4702046"/>
          <a:ext cx="4495800" cy="77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3" name="Equation" r:id="rId7" imgW="1333500" imgH="431800" progId="Equation.3">
                  <p:embed/>
                </p:oleObj>
              </mc:Choice>
              <mc:Fallback>
                <p:oleObj name="Equation" r:id="rId7" imgW="13335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0" y="4702046"/>
                        <a:ext cx="4495800" cy="777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292749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</TotalTime>
  <Words>450</Words>
  <Application>Microsoft Office PowerPoint</Application>
  <PresentationFormat>Widescreen</PresentationFormat>
  <Paragraphs>58</Paragraphs>
  <Slides>15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Times New Roman</vt:lpstr>
      <vt:lpstr>Office Theme</vt:lpstr>
      <vt:lpstr>Document</vt:lpstr>
      <vt:lpstr>Equation</vt:lpstr>
      <vt:lpstr>MathType 6.0 Equation</vt:lpstr>
      <vt:lpstr>Measure Of Central Tendency</vt:lpstr>
      <vt:lpstr>Descriptive Statistics</vt:lpstr>
      <vt:lpstr>THE ARITHMETIC MEAN</vt:lpstr>
      <vt:lpstr>Contd.</vt:lpstr>
      <vt:lpstr>Example</vt:lpstr>
      <vt:lpstr>Mean Of Grouped Data</vt:lpstr>
      <vt:lpstr>PowerPoint Presentation</vt:lpstr>
      <vt:lpstr>PowerPoint Presentation</vt:lpstr>
      <vt:lpstr>PowerPoint Presentation</vt:lpstr>
      <vt:lpstr>Median</vt:lpstr>
      <vt:lpstr>Contd.</vt:lpstr>
      <vt:lpstr>Median of Ungrouped data using Formula</vt:lpstr>
      <vt:lpstr>Median of Grouped Data</vt:lpstr>
      <vt:lpstr>PowerPoint Presentation</vt:lpstr>
      <vt:lpstr>Mode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Measure Of Central Tendency</dc:title>
  <dc:creator>amna.bibi</dc:creator>
  <cp:lastModifiedBy>amna.bibi</cp:lastModifiedBy>
  <cp:revision>6</cp:revision>
  <dcterms:created xsi:type="dcterms:W3CDTF">2021-12-09T06:47:49Z</dcterms:created>
  <dcterms:modified xsi:type="dcterms:W3CDTF">2021-12-09T07:04:47Z</dcterms:modified>
</cp:coreProperties>
</file>