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1"/>
  </p:notesMasterIdLst>
  <p:handoutMasterIdLst>
    <p:handoutMasterId r:id="rId32"/>
  </p:handoutMasterIdLst>
  <p:sldIdLst>
    <p:sldId id="532" r:id="rId2"/>
    <p:sldId id="538" r:id="rId3"/>
    <p:sldId id="535" r:id="rId4"/>
    <p:sldId id="537" r:id="rId5"/>
    <p:sldId id="261" r:id="rId6"/>
    <p:sldId id="562" r:id="rId7"/>
    <p:sldId id="555" r:id="rId8"/>
    <p:sldId id="571" r:id="rId9"/>
    <p:sldId id="572" r:id="rId10"/>
    <p:sldId id="570" r:id="rId11"/>
    <p:sldId id="551" r:id="rId12"/>
    <p:sldId id="552" r:id="rId13"/>
    <p:sldId id="573" r:id="rId14"/>
    <p:sldId id="574" r:id="rId15"/>
    <p:sldId id="575" r:id="rId16"/>
    <p:sldId id="576" r:id="rId17"/>
    <p:sldId id="577" r:id="rId18"/>
    <p:sldId id="548" r:id="rId19"/>
    <p:sldId id="553" r:id="rId20"/>
    <p:sldId id="554" r:id="rId21"/>
    <p:sldId id="556" r:id="rId22"/>
    <p:sldId id="557" r:id="rId23"/>
    <p:sldId id="558" r:id="rId24"/>
    <p:sldId id="559" r:id="rId25"/>
    <p:sldId id="560" r:id="rId26"/>
    <p:sldId id="561" r:id="rId27"/>
    <p:sldId id="565" r:id="rId28"/>
    <p:sldId id="564" r:id="rId29"/>
    <p:sldId id="550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3692" autoAdjust="0"/>
  </p:normalViewPr>
  <p:slideViewPr>
    <p:cSldViewPr>
      <p:cViewPr varScale="1">
        <p:scale>
          <a:sx n="61" d="100"/>
          <a:sy n="61" d="100"/>
        </p:scale>
        <p:origin x="165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9412B-BA08-44BC-996E-CB2D4E5BEED9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43DF2B-3663-499C-B2AF-F6A431F4A8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EED87-0475-4FFE-AD83-10981C027294}" type="datetimeFigureOut">
              <a:rPr lang="en-US" smtClean="0"/>
              <a:pPr/>
              <a:t>3/29/2021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19FA8-E2D9-4DB1-84A7-6D8F40BBF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https://www.youtube.com/watch?v=uXp3xLKLjH8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8423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system call is a way for programs to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interact with the operating system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Bottom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Up View: How the operating system provide service to application or check the internal structure of OS</a:t>
            </a:r>
          </a:p>
          <a:p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Resource: keyboard etc 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CS703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Lec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1:12:58</a:t>
            </a:r>
            <a:endParaRPr lang="en-US" b="1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CS703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Lec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resource allocation there is multiplexing. We take multiple inputs and base on some algorithm, we decided which input first go outside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Time M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allocate time slot to each application to use particular resource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Space M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different part of same resource use different application in same time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https://www.youtube.com/watch?v=a2B69vCtjOU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656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https://www.youtube.com/watch?v=a2B69vCtjOU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3586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https://www.youtube.com/watch?v=a2B69vCtjOU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3252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Udacity:Lesson 1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Structure ,</a:t>
            </a:r>
            <a:r>
              <a:rPr lang="en-US" dirty="0" smtClean="0"/>
              <a:t> how divide the OS in main</a:t>
            </a:r>
            <a:r>
              <a:rPr lang="en-US" baseline="0" dirty="0" smtClean="0"/>
              <a:t> system and then main system in to sub system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CS703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Lec</a:t>
            </a:r>
            <a:r>
              <a:rPr lang="en-US" sz="1200" b="1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CS703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Lec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Denial of service : if </a:t>
            </a:r>
            <a:r>
              <a:rPr lang="en-US" baseline="0" dirty="0" smtClean="0"/>
              <a:t> web server only support 100 request per second  and you give more request and other user do not have turn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CS703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Lec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Spoofing : when attacker enter through some address or name which is do not  his name or address : IP spoofing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Worms: attack through network 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Udacity:Lesson 1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CS703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Lec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1: 42.55</a:t>
            </a:r>
            <a:endParaRPr lang="en-US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CS703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Lec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Palmtop PC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 an approximately pocket calculator-sized, battery-powered computer compatible with the IBM Personal Computer in a horizontal clamshell design with integrated keyboard and display.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personal digital assistant (PDA), also known as a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handheld PC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is a variety mobile device which functions as a personal information manager. PDAs have ...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Udacity:Lesson 1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Udacity:Lesson 1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Cho1:http://</a:t>
            </a:r>
            <a:r>
              <a:rPr lang="en-US" dirty="0" err="1" smtClean="0"/>
              <a:t>bcs.wiley.com</a:t>
            </a:r>
            <a:r>
              <a:rPr lang="en-US" dirty="0" smtClean="0"/>
              <a:t>/he-</a:t>
            </a:r>
            <a:r>
              <a:rPr lang="en-US" dirty="0" err="1" smtClean="0"/>
              <a:t>bcs</a:t>
            </a:r>
            <a:r>
              <a:rPr lang="en-US" dirty="0" smtClean="0"/>
              <a:t>/</a:t>
            </a:r>
            <a:r>
              <a:rPr lang="en-US" dirty="0" err="1" smtClean="0"/>
              <a:t>Books?action</a:t>
            </a:r>
            <a:r>
              <a:rPr lang="en-US" dirty="0" smtClean="0"/>
              <a:t>=</a:t>
            </a:r>
            <a:r>
              <a:rPr lang="en-US" dirty="0" err="1" smtClean="0"/>
              <a:t>resource&amp;bcsId</a:t>
            </a:r>
            <a:r>
              <a:rPr lang="en-US" dirty="0" smtClean="0"/>
              <a:t>=2217&amp;itemId=0471694665&amp;resourceId=5004</a:t>
            </a: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Cho1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Compiler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translates high level programming language code to machine level code. 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Assembler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converts the assembly level language to machine level code</a:t>
            </a:r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https://www.youtube.com/watch?v=a2B69vCtjOU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0559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https://www.youtube.com/watch?v=a2B69vCtjOU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Udacity:Lesson</a:t>
            </a:r>
            <a:r>
              <a:rPr lang="en-US" dirty="0" smtClean="0"/>
              <a:t> 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525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00" y="1858963"/>
            <a:ext cx="58991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9450" y="4381500"/>
            <a:ext cx="4972050" cy="1143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7F58-8E26-4704-A191-D9753584B8AC}" type="datetime1">
              <a:rPr lang="en-US" smtClean="0"/>
              <a:pPr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4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3FA83-854D-4812-B9B9-FD31EDF9FE98}" type="datetime1">
              <a:rPr lang="en-US" smtClean="0"/>
              <a:pPr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2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14B10-2C46-40FA-B50F-DEAE72F2A1FD}" type="datetime1">
              <a:rPr lang="en-US" smtClean="0"/>
              <a:pPr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609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8BA0D-8818-437B-9088-6DED238F9A48}" type="datetime1">
              <a:rPr lang="en-US" smtClean="0"/>
              <a:pPr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4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3645-4F30-4F06-8C99-0C6F132F7F13}" type="datetime1">
              <a:rPr lang="en-US" smtClean="0"/>
              <a:pPr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09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4B08-5928-4677-B0B8-CFDF6121F000}" type="datetime1">
              <a:rPr lang="en-US" smtClean="0"/>
              <a:pPr/>
              <a:t>3/29/2021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407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D8B5-BBF9-46F3-A52B-204DE6E29A3E}" type="datetime1">
              <a:rPr lang="en-US" smtClean="0"/>
              <a:pPr/>
              <a:t>3/29/2021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1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34D7-F5B8-42AA-B39D-48682B33404F}" type="datetime1">
              <a:rPr lang="en-US" smtClean="0"/>
              <a:pPr/>
              <a:t>3/29/2021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9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DAA73-0050-4E6B-8387-097A4685702C}" type="datetime1">
              <a:rPr lang="en-US" smtClean="0"/>
              <a:pPr/>
              <a:t>3/29/2021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D7F6B-7525-4C76-B7E4-11C207E4DB47}" type="datetime1">
              <a:rPr lang="en-US" smtClean="0"/>
              <a:pPr/>
              <a:t>3/29/2021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3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6126-EE03-4C63-BD9A-5B0EA2743751}" type="datetime1">
              <a:rPr lang="en-US" smtClean="0"/>
              <a:pPr/>
              <a:t>3/29/2021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4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 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E2916-52F7-4397-B359-59AEE4022B72}" type="datetime1">
              <a:rPr lang="en-US" smtClean="0"/>
              <a:pPr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6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effectLst>
            <a:glow rad="114300">
              <a:schemeClr val="tx1">
                <a:alpha val="34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hKIa-FYfXqtSWzFNZ7GSpt45cb8IVXc8myspJn_F9E0/edit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classroom.udacity.com/courses/ud189/lessons/3652509443/concepts/6416592080923" TargetMode="External"/><Relationship Id="rId2" Type="http://schemas.openxmlformats.org/officeDocument/2006/relationships/hyperlink" Target="https://www.youtube.com/watch?v=ADd4VQ6_owI&amp;list=PL9A3A425C6124EED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cw.vu.edu.pk/Videos.aspx?cat=Computer+Science/Information+Technology+&amp;course=CS703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133600"/>
            <a:ext cx="7772400" cy="1447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Advance Operating System 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429000"/>
            <a:ext cx="7854696" cy="17526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0" y="3657600"/>
            <a:ext cx="5276850" cy="930276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sz="3600" b="1" dirty="0" smtClean="0"/>
              <a:t>University of Haripur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os?</a:t>
            </a:r>
            <a:r>
              <a:rPr lang="en-US" baseline="30000" dirty="0" smtClean="0"/>
              <a:t>2</a:t>
            </a:r>
            <a:endParaRPr lang="en-US" dirty="0"/>
          </a:p>
        </p:txBody>
      </p:sp>
      <p:pic>
        <p:nvPicPr>
          <p:cNvPr id="5" name="Content Placeholder 4" descr="what o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28650" y="1752601"/>
            <a:ext cx="8286750" cy="51054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an os?</a:t>
            </a:r>
            <a:r>
              <a:rPr lang="en-US" baseline="30000" dirty="0" smtClean="0"/>
              <a:t>4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Top-down view ( external to OS)</a:t>
            </a:r>
          </a:p>
          <a:p>
            <a:pPr lvl="1"/>
            <a:r>
              <a:rPr lang="en-US" dirty="0" smtClean="0"/>
              <a:t>How user application see OS </a:t>
            </a:r>
          </a:p>
          <a:p>
            <a:pPr lvl="1"/>
            <a:r>
              <a:rPr lang="en-US" dirty="0" smtClean="0"/>
              <a:t>Provides an extended or virtual machine </a:t>
            </a:r>
            <a:r>
              <a:rPr lang="en-US" dirty="0" smtClean="0">
                <a:solidFill>
                  <a:srgbClr val="FF0000"/>
                </a:solidFill>
              </a:rPr>
              <a:t>abstraction </a:t>
            </a:r>
            <a:r>
              <a:rPr lang="en-US" dirty="0" smtClean="0"/>
              <a:t>to user programs </a:t>
            </a:r>
          </a:p>
          <a:p>
            <a:pPr lvl="1"/>
            <a:r>
              <a:rPr lang="en-US" dirty="0" smtClean="0"/>
              <a:t>Easier to program than the underlying hardware. </a:t>
            </a:r>
          </a:p>
          <a:p>
            <a:pPr lvl="1"/>
            <a:r>
              <a:rPr lang="en-US" dirty="0" smtClean="0"/>
              <a:t> All services are invoked and accomplished through </a:t>
            </a:r>
            <a:r>
              <a:rPr lang="en-US" dirty="0" smtClean="0">
                <a:solidFill>
                  <a:srgbClr val="FF0000"/>
                </a:solidFill>
              </a:rPr>
              <a:t>system calls</a:t>
            </a:r>
            <a:r>
              <a:rPr lang="en-US" dirty="0" smtClean="0"/>
              <a:t>.</a:t>
            </a:r>
          </a:p>
          <a:p>
            <a:r>
              <a:rPr lang="en-US" dirty="0" smtClean="0"/>
              <a:t>Bottom-up view  (Internal to OS)</a:t>
            </a:r>
          </a:p>
          <a:p>
            <a:pPr lvl="1"/>
            <a:r>
              <a:rPr lang="en-US" dirty="0" smtClean="0"/>
              <a:t>Acts as a </a:t>
            </a:r>
            <a:r>
              <a:rPr lang="en-US" b="1" dirty="0" smtClean="0">
                <a:solidFill>
                  <a:srgbClr val="FF0000"/>
                </a:solidFill>
              </a:rPr>
              <a:t>resource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manager of a complex system </a:t>
            </a:r>
          </a:p>
          <a:p>
            <a:pPr lvl="1"/>
            <a:r>
              <a:rPr lang="en-US" dirty="0" smtClean="0"/>
              <a:t>Resources consist of processors, memories, timers, disks, mice, keyboard, network interfaces, printers etc. </a:t>
            </a:r>
          </a:p>
          <a:p>
            <a:pPr lvl="1"/>
            <a:r>
              <a:rPr lang="en-US" dirty="0" smtClean="0"/>
              <a:t> OS manages allocation of these resources to user programs in an orderly and controlled manner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  Multiplexing </a:t>
            </a:r>
            <a:r>
              <a:rPr lang="en-US" baseline="30000" dirty="0" smtClean="0"/>
              <a:t>4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OS multiplexes resources in two ways: </a:t>
            </a:r>
          </a:p>
          <a:p>
            <a:pPr lvl="1"/>
            <a:r>
              <a:rPr lang="en-US" dirty="0" smtClean="0"/>
              <a:t>In time, In space 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Time multiplexing </a:t>
            </a:r>
            <a:r>
              <a:rPr lang="en-US" dirty="0" smtClean="0"/>
              <a:t>involves different programs taking turns in using the resource. Example: CPU scheduling, printer sharing. • </a:t>
            </a:r>
            <a:r>
              <a:rPr lang="en-US" dirty="0" smtClean="0">
                <a:solidFill>
                  <a:srgbClr val="FF0000"/>
                </a:solidFill>
              </a:rPr>
              <a:t>Space multiplexing </a:t>
            </a:r>
            <a:r>
              <a:rPr lang="en-US" dirty="0" smtClean="0"/>
              <a:t>involves different program getting part of the resource possibly at the same time. Example: memory is divided into several running programs.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Example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" y="2405856"/>
            <a:ext cx="7458075" cy="353774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22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825625"/>
            <a:ext cx="8058149" cy="4530726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92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825624"/>
            <a:ext cx="8077199" cy="442277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53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Example (Resource Manager)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60" y="1825625"/>
            <a:ext cx="7773389" cy="435133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36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Example (Resource Manager)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12" y="2243931"/>
            <a:ext cx="7496175" cy="411242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24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Which of the following is not an abstraction ?</a:t>
            </a:r>
          </a:p>
          <a:p>
            <a:pPr lvl="1"/>
            <a:r>
              <a:rPr lang="en-US" sz="2000" dirty="0" smtClean="0"/>
              <a:t>Door knob</a:t>
            </a:r>
          </a:p>
          <a:p>
            <a:pPr lvl="1"/>
            <a:r>
              <a:rPr lang="en-US" sz="2000" dirty="0" smtClean="0"/>
              <a:t>Number of pins coming out of chips </a:t>
            </a:r>
          </a:p>
          <a:p>
            <a:pPr lvl="1"/>
            <a:r>
              <a:rPr lang="en-US" sz="2000" dirty="0" smtClean="0"/>
              <a:t>And logic Gate </a:t>
            </a:r>
          </a:p>
          <a:p>
            <a:pPr lvl="1"/>
            <a:r>
              <a:rPr lang="en-US" sz="2000" dirty="0" smtClean="0"/>
              <a:t>Transistor</a:t>
            </a:r>
          </a:p>
          <a:p>
            <a:pPr lvl="1"/>
            <a:r>
              <a:rPr lang="en-US" sz="2000" dirty="0" err="1" smtClean="0"/>
              <a:t>Int</a:t>
            </a:r>
            <a:r>
              <a:rPr lang="en-US" sz="2000" dirty="0" smtClean="0"/>
              <a:t> Data type  </a:t>
            </a:r>
          </a:p>
          <a:p>
            <a:pPr lvl="1"/>
            <a:endParaRPr lang="en-US" sz="2000" dirty="0" smtClean="0"/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Major issues of OS</a:t>
            </a:r>
            <a:r>
              <a:rPr lang="en-US" baseline="30000" dirty="0" smtClean="0"/>
              <a:t>4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Structure</a:t>
            </a:r>
            <a:r>
              <a:rPr lang="en-US" b="1" dirty="0" smtClean="0"/>
              <a:t>:</a:t>
            </a:r>
            <a:r>
              <a:rPr lang="en-US" dirty="0" smtClean="0"/>
              <a:t> how is the OS organized?</a:t>
            </a:r>
          </a:p>
          <a:p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Sharing</a:t>
            </a:r>
            <a:r>
              <a:rPr lang="en-US" b="1" dirty="0" smtClean="0"/>
              <a:t>:</a:t>
            </a:r>
            <a:r>
              <a:rPr lang="en-US" dirty="0" smtClean="0"/>
              <a:t> how are resources shared across users?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Naming: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how are resources named (by users or programs)? 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Securit</a:t>
            </a:r>
            <a:r>
              <a:rPr lang="en-US" b="1" dirty="0" smtClean="0"/>
              <a:t>y:</a:t>
            </a:r>
            <a:r>
              <a:rPr lang="en-US" dirty="0" smtClean="0"/>
              <a:t> how is the integrity of the OS and its resources ensured? </a:t>
            </a:r>
          </a:p>
          <a:p>
            <a:r>
              <a:rPr lang="en-US" b="1" dirty="0" smtClean="0"/>
              <a:t>Protection:</a:t>
            </a:r>
            <a:r>
              <a:rPr lang="en-US" dirty="0" smtClean="0"/>
              <a:t> how is one user/program protected from another? </a:t>
            </a:r>
          </a:p>
          <a:p>
            <a:r>
              <a:rPr lang="en-US" b="1" dirty="0" smtClean="0"/>
              <a:t>Performance:</a:t>
            </a:r>
            <a:r>
              <a:rPr lang="en-US" dirty="0" smtClean="0"/>
              <a:t> how do we make it all go fast?</a:t>
            </a:r>
          </a:p>
          <a:p>
            <a:r>
              <a:rPr lang="en-US" b="1" dirty="0" smtClean="0"/>
              <a:t>Reliability: </a:t>
            </a:r>
            <a:r>
              <a:rPr lang="en-US" dirty="0" smtClean="0"/>
              <a:t>what happens if something goes wrong (either with hardware or with program)?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Extensibility</a:t>
            </a:r>
            <a:r>
              <a:rPr lang="en-US" b="1" dirty="0" smtClean="0"/>
              <a:t>:</a:t>
            </a:r>
            <a:r>
              <a:rPr lang="en-US" dirty="0" smtClean="0"/>
              <a:t> can we add new features?</a:t>
            </a:r>
          </a:p>
          <a:p>
            <a:r>
              <a:rPr lang="en-US" b="1" dirty="0" smtClean="0"/>
              <a:t>Communication: </a:t>
            </a:r>
            <a:r>
              <a:rPr lang="en-US" dirty="0" smtClean="0"/>
              <a:t>how do programs exchange information, including across a network?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Question?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81200"/>
            <a:ext cx="7886700" cy="4351338"/>
          </a:xfrm>
        </p:spPr>
        <p:txBody>
          <a:bodyPr/>
          <a:lstStyle/>
          <a:p>
            <a:r>
              <a:rPr lang="en-US" dirty="0" smtClean="0"/>
              <a:t>How it possible for single device to do all  things( Watching video, Browsing etc)</a:t>
            </a:r>
          </a:p>
          <a:p>
            <a:pPr lvl="1"/>
            <a:r>
              <a:rPr lang="en-US" sz="2400" dirty="0" smtClean="0"/>
              <a:t>Do that at same time</a:t>
            </a:r>
          </a:p>
          <a:p>
            <a:r>
              <a:rPr lang="en-US" dirty="0" smtClean="0"/>
              <a:t>Diverse application written by different programmer.</a:t>
            </a:r>
          </a:p>
          <a:p>
            <a:r>
              <a:rPr lang="en-US" sz="2800" dirty="0" smtClean="0"/>
              <a:t>Who is the in-charge of this ?</a:t>
            </a:r>
          </a:p>
          <a:p>
            <a:pPr lvl="1"/>
            <a:r>
              <a:rPr lang="en-US" dirty="0" smtClean="0"/>
              <a:t>Operating System?</a:t>
            </a: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OS issues</a:t>
            </a:r>
            <a:r>
              <a:rPr lang="en-US" baseline="30000" dirty="0" smtClean="0"/>
              <a:t>4</a:t>
            </a:r>
            <a:endParaRPr lang="en-US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Concurrency:</a:t>
            </a:r>
            <a:r>
              <a:rPr lang="en-US" dirty="0" smtClean="0"/>
              <a:t> how are parallel activates (computation and I/O created and controlled? </a:t>
            </a:r>
          </a:p>
          <a:p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Scale</a:t>
            </a:r>
            <a:r>
              <a:rPr lang="en-US" b="1" dirty="0" smtClean="0"/>
              <a:t>: </a:t>
            </a:r>
            <a:r>
              <a:rPr lang="en-US" dirty="0" smtClean="0"/>
              <a:t>what happens as demands or resources increase? </a:t>
            </a:r>
          </a:p>
          <a:p>
            <a:r>
              <a:rPr lang="en-US" dirty="0" smtClean="0"/>
              <a:t> </a:t>
            </a:r>
            <a:r>
              <a:rPr lang="en-US" b="1" dirty="0" smtClean="0"/>
              <a:t>Persistence:</a:t>
            </a:r>
            <a:r>
              <a:rPr lang="en-US" dirty="0" smtClean="0"/>
              <a:t> how do you make data last longer than program executions?</a:t>
            </a:r>
          </a:p>
          <a:p>
            <a:r>
              <a:rPr lang="en-US" b="1" dirty="0" smtClean="0"/>
              <a:t>Distribution:</a:t>
            </a:r>
            <a:r>
              <a:rPr lang="en-US" dirty="0" smtClean="0"/>
              <a:t> how do multiple computers interact with each other? </a:t>
            </a:r>
          </a:p>
          <a:p>
            <a:r>
              <a:rPr lang="en-US" b="1" dirty="0" smtClean="0"/>
              <a:t> Accounting: </a:t>
            </a:r>
            <a:r>
              <a:rPr lang="en-US" dirty="0" smtClean="0"/>
              <a:t>how do we keep track of resources usage, and perhaps charge for it?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Protection and security as an example</a:t>
            </a:r>
            <a:r>
              <a:rPr lang="en-US" sz="3600" baseline="30000" dirty="0" smtClean="0"/>
              <a:t>4</a:t>
            </a:r>
            <a:endParaRPr lang="en-US" sz="3600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None - </a:t>
            </a:r>
            <a:r>
              <a:rPr lang="en-US" dirty="0" err="1" smtClean="0"/>
              <a:t>MSdos</a:t>
            </a:r>
            <a:endParaRPr lang="en-US" dirty="0" smtClean="0"/>
          </a:p>
          <a:p>
            <a:r>
              <a:rPr lang="en-US" dirty="0" smtClean="0"/>
              <a:t> OS from my program –pointer </a:t>
            </a:r>
          </a:p>
          <a:p>
            <a:r>
              <a:rPr lang="en-US" dirty="0" smtClean="0"/>
              <a:t> Your program from my program </a:t>
            </a:r>
          </a:p>
          <a:p>
            <a:r>
              <a:rPr lang="en-US" dirty="0" smtClean="0"/>
              <a:t>My program from my program –Threads </a:t>
            </a:r>
          </a:p>
          <a:p>
            <a:r>
              <a:rPr lang="en-US" dirty="0" smtClean="0"/>
              <a:t> Access by intruding individuals </a:t>
            </a:r>
          </a:p>
          <a:p>
            <a:r>
              <a:rPr lang="en-US" dirty="0" smtClean="0"/>
              <a:t> Access by intruding programs </a:t>
            </a:r>
          </a:p>
          <a:p>
            <a:r>
              <a:rPr lang="en-US" dirty="0" smtClean="0"/>
              <a:t> Denial of service </a:t>
            </a:r>
          </a:p>
          <a:p>
            <a:r>
              <a:rPr lang="en-US" dirty="0" smtClean="0"/>
              <a:t> Distributed denial of service </a:t>
            </a:r>
          </a:p>
          <a:p>
            <a:r>
              <a:rPr lang="en-US" dirty="0" smtClean="0"/>
              <a:t> Spoofing </a:t>
            </a:r>
          </a:p>
          <a:p>
            <a:r>
              <a:rPr lang="en-US" dirty="0" smtClean="0"/>
              <a:t> Spam </a:t>
            </a:r>
          </a:p>
          <a:p>
            <a:r>
              <a:rPr lang="en-US" dirty="0" smtClean="0"/>
              <a:t> Worms </a:t>
            </a:r>
          </a:p>
          <a:p>
            <a:r>
              <a:rPr lang="en-US" dirty="0" smtClean="0"/>
              <a:t> Viruses </a:t>
            </a:r>
          </a:p>
          <a:p>
            <a:r>
              <a:rPr lang="en-US" dirty="0" smtClean="0"/>
              <a:t> Stuff you download and run knowingly (bugs, Trojan horses) </a:t>
            </a:r>
          </a:p>
          <a:p>
            <a:r>
              <a:rPr lang="en-US" dirty="0" smtClean="0"/>
              <a:t> Stuff you download and run unknowingly (cookies, spyware)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Type of Operating Systems</a:t>
            </a:r>
            <a:r>
              <a:rPr lang="en-US" sz="4000" baseline="30000" dirty="0" smtClean="0"/>
              <a:t>4</a:t>
            </a:r>
            <a:endParaRPr lang="en-US" sz="4000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Main frame operating systems </a:t>
            </a:r>
          </a:p>
          <a:p>
            <a:pPr lvl="1"/>
            <a:r>
              <a:rPr lang="en-US" dirty="0" smtClean="0"/>
              <a:t>Huge amounts of I/O activity. </a:t>
            </a:r>
          </a:p>
          <a:p>
            <a:pPr lvl="1"/>
            <a:r>
              <a:rPr lang="en-US" dirty="0" smtClean="0"/>
              <a:t>1000s of disks not unusual </a:t>
            </a:r>
          </a:p>
          <a:p>
            <a:pPr lvl="1"/>
            <a:r>
              <a:rPr lang="en-US" b="1" u="sng" dirty="0" smtClean="0"/>
              <a:t>Batch processing </a:t>
            </a:r>
            <a:r>
              <a:rPr lang="en-US" dirty="0" smtClean="0"/>
              <a:t>is routine non-interactive jobs. e.g. claims processing, sales reporting etc.</a:t>
            </a:r>
          </a:p>
          <a:p>
            <a:pPr lvl="1"/>
            <a:r>
              <a:rPr lang="en-US" b="1" u="sng" dirty="0" smtClean="0"/>
              <a:t>Transaction processing </a:t>
            </a:r>
            <a:r>
              <a:rPr lang="en-US" b="1" dirty="0" smtClean="0"/>
              <a:t>systems </a:t>
            </a:r>
            <a:r>
              <a:rPr lang="en-US" dirty="0" smtClean="0"/>
              <a:t>handle large number of small requests e.g. check processing in banks, air line reservations etc. </a:t>
            </a:r>
          </a:p>
          <a:p>
            <a:pPr lvl="1"/>
            <a:r>
              <a:rPr lang="en-US" b="1" u="sng" dirty="0" smtClean="0"/>
              <a:t>Time-sharing systems </a:t>
            </a:r>
            <a:r>
              <a:rPr lang="en-US" dirty="0" smtClean="0"/>
              <a:t>allow multiple remote users to run jobs at the same time e.g. querying a database. OS Optimized for these tasks. Example is </a:t>
            </a:r>
            <a:r>
              <a:rPr lang="en-US" u="sng" dirty="0" smtClean="0"/>
              <a:t>OS/390- IBM</a:t>
            </a:r>
            <a:endParaRPr lang="en-US" u="sn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Type of Operating Systems</a:t>
            </a:r>
            <a:r>
              <a:rPr lang="en-US" sz="4000" baseline="30000" dirty="0" smtClean="0"/>
              <a:t>4</a:t>
            </a:r>
            <a:endParaRPr lang="en-US" sz="4000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Server operating systems </a:t>
            </a:r>
          </a:p>
          <a:p>
            <a:pPr lvl="1"/>
            <a:r>
              <a:rPr lang="en-US" dirty="0" smtClean="0"/>
              <a:t>Run on very large PCs, workstations or even main-frames. They serve multiple users over a network simultaneously and allow them to share hardware and software. Examples are web servers, database transaction servers etc.</a:t>
            </a:r>
          </a:p>
          <a:p>
            <a:pPr lvl="1"/>
            <a:r>
              <a:rPr lang="en-US" dirty="0" smtClean="0"/>
              <a:t>Examples of OS in this class are </a:t>
            </a:r>
            <a:r>
              <a:rPr lang="en-US" u="sng" dirty="0" smtClean="0"/>
              <a:t>Win2K</a:t>
            </a:r>
            <a:r>
              <a:rPr lang="en-US" dirty="0" smtClean="0"/>
              <a:t>, XP and flavors of UNIX.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of Operating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Multiprocessor operating systems </a:t>
            </a:r>
          </a:p>
          <a:p>
            <a:pPr lvl="1"/>
            <a:r>
              <a:rPr lang="en-US" dirty="0" smtClean="0"/>
              <a:t>OS is basically a variation to server operating systems with special provisions for connectivity and communication management between different CPUs.</a:t>
            </a:r>
          </a:p>
          <a:p>
            <a:r>
              <a:rPr lang="en-US" dirty="0" smtClean="0"/>
              <a:t>PC operating systems </a:t>
            </a:r>
          </a:p>
          <a:p>
            <a:pPr lvl="1"/>
            <a:r>
              <a:rPr lang="en-US" dirty="0" smtClean="0"/>
              <a:t>OS provides a nice interface to a single user.</a:t>
            </a:r>
          </a:p>
          <a:p>
            <a:pPr lvl="1"/>
            <a:r>
              <a:rPr lang="en-US" dirty="0" smtClean="0"/>
              <a:t>Typically used for word processing, spread sheets, Internet access etc.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of Operating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Real-time operating systems</a:t>
            </a:r>
          </a:p>
          <a:p>
            <a:pPr lvl="1"/>
            <a:r>
              <a:rPr lang="en-US" dirty="0" smtClean="0"/>
              <a:t>Characterized by time as the key parameter. Real-time response to internal and external events is more important than any other design goal. Classified into two sub-categories: </a:t>
            </a:r>
            <a:r>
              <a:rPr lang="en-US" b="1" dirty="0" smtClean="0"/>
              <a:t>Hard</a:t>
            </a:r>
            <a:r>
              <a:rPr lang="en-US" dirty="0" smtClean="0"/>
              <a:t> and </a:t>
            </a:r>
            <a:r>
              <a:rPr lang="en-US" b="1" dirty="0" smtClean="0"/>
              <a:t>Soft real-time</a:t>
            </a:r>
            <a:r>
              <a:rPr lang="en-US" dirty="0" smtClean="0"/>
              <a:t>. </a:t>
            </a:r>
          </a:p>
          <a:p>
            <a:r>
              <a:rPr lang="en-US" dirty="0" smtClean="0"/>
              <a:t>Example applications include Industrial process control, robotics and assembly lines, air traffic control, network routers and telecommunication switches, multi-media systems etc.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of Operating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Embedded operating systems</a:t>
            </a:r>
          </a:p>
          <a:p>
            <a:pPr lvl="1"/>
            <a:r>
              <a:rPr lang="en-US" dirty="0" smtClean="0"/>
              <a:t>Embedded in small devices e.g. palm-top computers e.g. PDA (Personal Digital Assistant), TV sets, micro-wave ovens, mobile phones. They have characteristics of real-time systems (mainly soft real-time) but also have restraints on power consumption, memory usage etc. </a:t>
            </a:r>
          </a:p>
          <a:p>
            <a:pPr lvl="1"/>
            <a:r>
              <a:rPr lang="en-US" dirty="0" smtClean="0"/>
              <a:t>Examples include PalmOS and Windows CE. Height of this type is smart-card systems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work</a:t>
            </a:r>
            <a:endParaRPr lang="en-US" dirty="0"/>
          </a:p>
        </p:txBody>
      </p:sp>
      <p:pic>
        <p:nvPicPr>
          <p:cNvPr id="5" name="Content Placeholder 4" descr="downlo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3048000"/>
            <a:ext cx="2757487" cy="202961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https://docs.google.com/document/d/1hKIa-FYfXqtSWzFNZ7GSpt45cb8IVXc8myspJn_F9E0/edit#heading=h.qqbrjp86gnem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[1] CS703 Advanced Operating System</a:t>
            </a:r>
          </a:p>
          <a:p>
            <a:r>
              <a:rPr lang="en-US" sz="2000" dirty="0" smtClean="0">
                <a:hlinkClick r:id="rId2"/>
              </a:rPr>
              <a:t>https://www.youtube.com/watch?v=ADd4VQ6_owI&amp;list=PL9A3A425C6124EEDA</a:t>
            </a:r>
            <a:endParaRPr lang="en-US" sz="2000" dirty="0" smtClean="0"/>
          </a:p>
          <a:p>
            <a:r>
              <a:rPr lang="en-US" sz="2000" dirty="0" smtClean="0"/>
              <a:t>[2] Advanced Operating System</a:t>
            </a:r>
          </a:p>
          <a:p>
            <a:r>
              <a:rPr lang="en-US" sz="2000" dirty="0" smtClean="0">
                <a:hlinkClick r:id="rId3"/>
              </a:rPr>
              <a:t>https://classroom.udacity.com/courses/ud189/lessons/3652509443/concepts/6416592080923</a:t>
            </a:r>
            <a:endParaRPr lang="en-US" sz="2000" dirty="0" smtClean="0"/>
          </a:p>
          <a:p>
            <a:r>
              <a:rPr lang="en-US" sz="2000" dirty="0" smtClean="0"/>
              <a:t>[3] </a:t>
            </a:r>
            <a:r>
              <a:rPr lang="en-US" sz="2000" b="1" dirty="0" smtClean="0"/>
              <a:t>Operating System Concepts, 7th Edition</a:t>
            </a:r>
            <a:endParaRPr lang="en-US" sz="2000" dirty="0" smtClean="0"/>
          </a:p>
          <a:p>
            <a:r>
              <a:rPr lang="en-US" sz="2000" dirty="0" smtClean="0"/>
              <a:t>Cho1:http://</a:t>
            </a:r>
            <a:r>
              <a:rPr lang="en-US" sz="2000" dirty="0" err="1" smtClean="0"/>
              <a:t>bcs.wiley.com</a:t>
            </a:r>
            <a:r>
              <a:rPr lang="en-US" sz="2000" dirty="0" smtClean="0"/>
              <a:t>/he-</a:t>
            </a:r>
            <a:r>
              <a:rPr lang="en-US" sz="2000" dirty="0" err="1" smtClean="0"/>
              <a:t>bcs</a:t>
            </a:r>
            <a:r>
              <a:rPr lang="en-US" sz="2000" dirty="0" smtClean="0"/>
              <a:t>/</a:t>
            </a:r>
            <a:r>
              <a:rPr lang="en-US" sz="2000" dirty="0" err="1" smtClean="0"/>
              <a:t>Books?action</a:t>
            </a:r>
            <a:r>
              <a:rPr lang="en-US" sz="2000" dirty="0" smtClean="0"/>
              <a:t>=</a:t>
            </a:r>
            <a:r>
              <a:rPr lang="en-US" sz="2000" dirty="0" err="1" smtClean="0"/>
              <a:t>resource&amp;bcsId</a:t>
            </a:r>
            <a:r>
              <a:rPr lang="en-US" sz="2000" dirty="0" smtClean="0"/>
              <a:t>=2217&amp;itemId=0471694665&amp;resourceId=5004</a:t>
            </a:r>
          </a:p>
          <a:p>
            <a:r>
              <a:rPr lang="en-US" sz="2000" dirty="0" smtClean="0"/>
              <a:t>[4] Advanced Operating System</a:t>
            </a:r>
          </a:p>
          <a:p>
            <a:r>
              <a:rPr lang="en-US" sz="2000" dirty="0" smtClean="0">
                <a:hlinkClick r:id="rId4"/>
              </a:rPr>
              <a:t>https://ocw.vu.edu.pk/Videos.aspx?cat=Computer+Science%2fInformation+Technology+&amp;course=CS703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Today’s Agenda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85800"/>
            <a:r>
              <a:rPr lang="en-US" sz="3200" dirty="0"/>
              <a:t>Computer System </a:t>
            </a:r>
            <a:r>
              <a:rPr lang="en-US" sz="3200" dirty="0" smtClean="0"/>
              <a:t>Structure</a:t>
            </a:r>
            <a:endParaRPr lang="en-US" sz="3200" dirty="0"/>
          </a:p>
          <a:p>
            <a:pPr marL="685800"/>
            <a:r>
              <a:rPr lang="en-US" sz="3200" dirty="0"/>
              <a:t>The layers Structure </a:t>
            </a:r>
          </a:p>
          <a:p>
            <a:pPr marL="685800"/>
            <a:r>
              <a:rPr lang="en-US" sz="3200" dirty="0"/>
              <a:t>What is an </a:t>
            </a:r>
            <a:r>
              <a:rPr lang="en-US" sz="3200" dirty="0" err="1"/>
              <a:t>os</a:t>
            </a:r>
            <a:endParaRPr lang="en-US" sz="3200" dirty="0"/>
          </a:p>
          <a:p>
            <a:pPr marL="685800"/>
            <a:r>
              <a:rPr lang="en-US" sz="3200" dirty="0"/>
              <a:t>Simple Example- Display Screen</a:t>
            </a:r>
          </a:p>
          <a:p>
            <a:pPr marL="685800"/>
            <a:r>
              <a:rPr lang="en-US" sz="3200" dirty="0"/>
              <a:t>Simple Example- Abstraction</a:t>
            </a:r>
          </a:p>
          <a:p>
            <a:pPr marL="685800"/>
            <a:r>
              <a:rPr lang="en-US" sz="3200" dirty="0"/>
              <a:t>Simple Example- Resource Manager </a:t>
            </a:r>
          </a:p>
          <a:p>
            <a:pPr marL="685800"/>
            <a:r>
              <a:rPr lang="en-US" sz="3200" dirty="0"/>
              <a:t>The Major issues of OS4</a:t>
            </a:r>
          </a:p>
          <a:p>
            <a:pPr marL="685800"/>
            <a:r>
              <a:rPr lang="en-US" sz="3200" dirty="0"/>
              <a:t>Type of Operating Systems4</a:t>
            </a:r>
            <a:endParaRPr lang="en-US" sz="3400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172200"/>
            <a:ext cx="3086100" cy="365125"/>
          </a:xfrm>
        </p:spPr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304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Lesson Objective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the end of lesson:</a:t>
            </a:r>
          </a:p>
          <a:p>
            <a:pPr lvl="1"/>
            <a:r>
              <a:rPr lang="en-US" dirty="0" smtClean="0"/>
              <a:t>Ready to discussed basic of OS </a:t>
            </a:r>
          </a:p>
          <a:p>
            <a:pPr lvl="1"/>
            <a:r>
              <a:rPr lang="en-US" dirty="0" smtClean="0"/>
              <a:t>Understand the purpose of the operating system</a:t>
            </a:r>
          </a:p>
          <a:p>
            <a:pPr lvl="1"/>
            <a:r>
              <a:rPr lang="en-US" dirty="0" smtClean="0"/>
              <a:t>Provide information about types OS and design issue </a:t>
            </a:r>
          </a:p>
          <a:p>
            <a:pPr lvl="1"/>
            <a:endParaRPr lang="en-US" dirty="0" smtClean="0"/>
          </a:p>
          <a:p>
            <a:endParaRPr lang="en-US" sz="2800" dirty="0" smtClean="0"/>
          </a:p>
          <a:p>
            <a:pPr algn="ctr">
              <a:buNone/>
            </a:pP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/>
              <a:t>Questions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 smtClean="0"/>
              <a:t>Which of the following is an operating System(</a:t>
            </a:r>
            <a:r>
              <a:rPr lang="en-US" sz="2000" dirty="0" err="1" smtClean="0"/>
              <a:t>os</a:t>
            </a:r>
            <a:r>
              <a:rPr lang="en-US" sz="2000" dirty="0" smtClean="0"/>
              <a:t>)?</a:t>
            </a:r>
          </a:p>
          <a:p>
            <a:pPr lvl="1" algn="just"/>
            <a:r>
              <a:rPr lang="en-US" sz="1600" dirty="0" err="1" smtClean="0"/>
              <a:t>FireFox</a:t>
            </a:r>
            <a:endParaRPr lang="en-US" sz="1600" dirty="0" smtClean="0"/>
          </a:p>
          <a:p>
            <a:pPr lvl="1" algn="just"/>
            <a:r>
              <a:rPr lang="en-US" sz="1600" dirty="0" err="1" smtClean="0"/>
              <a:t>MacOS</a:t>
            </a:r>
            <a:endParaRPr lang="en-US" sz="1600" dirty="0" smtClean="0"/>
          </a:p>
          <a:p>
            <a:pPr lvl="1" algn="just"/>
            <a:r>
              <a:rPr lang="en-US" sz="1600" dirty="0" smtClean="0"/>
              <a:t>Android </a:t>
            </a:r>
          </a:p>
          <a:p>
            <a:pPr lvl="1" algn="just"/>
            <a:endParaRPr lang="en-US" sz="1600" dirty="0" smtClean="0"/>
          </a:p>
          <a:p>
            <a:pPr algn="just"/>
            <a:r>
              <a:rPr lang="en-US" sz="2000" dirty="0" smtClean="0"/>
              <a:t>Operating System is system software ?</a:t>
            </a:r>
          </a:p>
          <a:p>
            <a:pPr lvl="1" algn="just"/>
            <a:r>
              <a:rPr lang="en-US" sz="1600" dirty="0" smtClean="0"/>
              <a:t>True </a:t>
            </a:r>
          </a:p>
          <a:p>
            <a:pPr lvl="1" algn="just"/>
            <a:r>
              <a:rPr lang="en-US" sz="1600" dirty="0" smtClean="0"/>
              <a:t>False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Computer System Structure</a:t>
            </a:r>
            <a:r>
              <a:rPr lang="en-US" sz="3600" baseline="30000" dirty="0" smtClean="0"/>
              <a:t>.[3]</a:t>
            </a:r>
            <a:endParaRPr lang="en-US" sz="3600" baseline="30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Computer system can be divided into four components</a:t>
            </a:r>
          </a:p>
          <a:p>
            <a:pPr lvl="1"/>
            <a:r>
              <a:rPr lang="en-US" b="1" u="sng" dirty="0" smtClean="0"/>
              <a:t>Hardware </a:t>
            </a:r>
            <a:r>
              <a:rPr lang="en-US" dirty="0" smtClean="0"/>
              <a:t>– provides basic computing resources</a:t>
            </a:r>
          </a:p>
          <a:p>
            <a:pPr lvl="2"/>
            <a:r>
              <a:rPr lang="en-US" dirty="0" smtClean="0"/>
              <a:t>CPU, memory, I/O devices</a:t>
            </a:r>
          </a:p>
          <a:p>
            <a:pPr lvl="1"/>
            <a:r>
              <a:rPr lang="en-US" b="1" u="sng" dirty="0" smtClean="0"/>
              <a:t>Operating system</a:t>
            </a:r>
          </a:p>
          <a:p>
            <a:pPr lvl="2"/>
            <a:r>
              <a:rPr lang="en-US" dirty="0" smtClean="0"/>
              <a:t>Controls and coordinates use of hardware among various applications and users</a:t>
            </a:r>
          </a:p>
          <a:p>
            <a:pPr lvl="1"/>
            <a:r>
              <a:rPr lang="en-US" b="1" u="sng" dirty="0" smtClean="0"/>
              <a:t>Application programs </a:t>
            </a:r>
            <a:r>
              <a:rPr lang="en-US" dirty="0" smtClean="0"/>
              <a:t>– define the ways in which the system resources are used to solve the computing problems of the users</a:t>
            </a:r>
          </a:p>
          <a:p>
            <a:pPr lvl="2"/>
            <a:r>
              <a:rPr lang="en-US" dirty="0" smtClean="0"/>
              <a:t>Word processors, compilers, web browsers, database systems, video games</a:t>
            </a:r>
          </a:p>
          <a:p>
            <a:pPr lvl="1"/>
            <a:r>
              <a:rPr lang="en-US" b="1" u="sng" dirty="0" smtClean="0"/>
              <a:t>Users</a:t>
            </a:r>
          </a:p>
          <a:p>
            <a:pPr lvl="2"/>
            <a:r>
              <a:rPr lang="en-US" dirty="0" smtClean="0"/>
              <a:t>People, machines, other computers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System Structure</a:t>
            </a:r>
            <a:r>
              <a:rPr lang="en-US" baseline="30000" dirty="0"/>
              <a:t>.[3]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pic>
        <p:nvPicPr>
          <p:cNvPr id="8" name="Content Placeholder 7" descr="onion-skin-diagram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43001" y="1752600"/>
            <a:ext cx="7162800" cy="4876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layers Structure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853406"/>
            <a:ext cx="5410200" cy="429577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44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os?</a:t>
            </a:r>
            <a:r>
              <a:rPr lang="en-US" baseline="30000" dirty="0"/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Hardware Abstraction</a:t>
            </a:r>
          </a:p>
          <a:p>
            <a:pPr lvl="1"/>
            <a:r>
              <a:rPr lang="en-US" dirty="0"/>
              <a:t>Well understood interface that hide all the details with in sub </a:t>
            </a:r>
            <a:r>
              <a:rPr lang="en-US" dirty="0" smtClean="0"/>
              <a:t>system</a:t>
            </a:r>
          </a:p>
          <a:p>
            <a:r>
              <a:rPr lang="en-US" dirty="0" smtClean="0"/>
              <a:t>Resource Management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48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uction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Custom 2">
      <a:majorFont>
        <a:latin typeface="Sketch Block"/>
        <a:ea typeface=""/>
        <a:cs typeface=""/>
      </a:majorFont>
      <a:minorFont>
        <a:latin typeface="Sitka Tex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24503</TotalTime>
  <Words>1477</Words>
  <Application>Microsoft Office PowerPoint</Application>
  <PresentationFormat>On-screen Show (4:3)</PresentationFormat>
  <Paragraphs>210</Paragraphs>
  <Slides>29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Arial Black</vt:lpstr>
      <vt:lpstr>Calibri</vt:lpstr>
      <vt:lpstr>Sitka Text</vt:lpstr>
      <vt:lpstr>Sketch Block</vt:lpstr>
      <vt:lpstr>eduction</vt:lpstr>
      <vt:lpstr>Advance Operating System </vt:lpstr>
      <vt:lpstr>Question? </vt:lpstr>
      <vt:lpstr> Today’s Agenda</vt:lpstr>
      <vt:lpstr>Lesson Objective</vt:lpstr>
      <vt:lpstr>Questions</vt:lpstr>
      <vt:lpstr>Computer System Structure.[3]</vt:lpstr>
      <vt:lpstr>Computer System Structure.[3]</vt:lpstr>
      <vt:lpstr>The layers Structure </vt:lpstr>
      <vt:lpstr>What is an os?2</vt:lpstr>
      <vt:lpstr>What is an os?2</vt:lpstr>
      <vt:lpstr>What is an os?4</vt:lpstr>
      <vt:lpstr>Resource  Multiplexing 4</vt:lpstr>
      <vt:lpstr>Simple Example</vt:lpstr>
      <vt:lpstr>Simple Example</vt:lpstr>
      <vt:lpstr>Simple Example</vt:lpstr>
      <vt:lpstr>Simple Example (Resource Manager)</vt:lpstr>
      <vt:lpstr>Simple Example (Resource Manager)</vt:lpstr>
      <vt:lpstr>Questions</vt:lpstr>
      <vt:lpstr>The Major issues of OS4</vt:lpstr>
      <vt:lpstr>More OS issues4</vt:lpstr>
      <vt:lpstr>Protection and security as an example4</vt:lpstr>
      <vt:lpstr>Type of Operating Systems4</vt:lpstr>
      <vt:lpstr>Type of Operating Systems4</vt:lpstr>
      <vt:lpstr>Type of Operating Systems</vt:lpstr>
      <vt:lpstr>Type of Operating Systems</vt:lpstr>
      <vt:lpstr>Type of Operating Systems</vt:lpstr>
      <vt:lpstr>Home work</vt:lpstr>
      <vt:lpstr>Home Works</vt:lpstr>
      <vt:lpstr>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# 13 , Week 7 </dc:title>
  <dc:creator>SHU</dc:creator>
  <cp:lastModifiedBy>SHU</cp:lastModifiedBy>
  <cp:revision>1629</cp:revision>
  <dcterms:created xsi:type="dcterms:W3CDTF">2006-08-16T00:00:00Z</dcterms:created>
  <dcterms:modified xsi:type="dcterms:W3CDTF">2021-03-29T07:19:54Z</dcterms:modified>
</cp:coreProperties>
</file>