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handoutMasterIdLst>
    <p:handoutMasterId r:id="rId26"/>
  </p:handoutMasterIdLst>
  <p:sldIdLst>
    <p:sldId id="532" r:id="rId2"/>
    <p:sldId id="535" r:id="rId3"/>
    <p:sldId id="537" r:id="rId4"/>
    <p:sldId id="598" r:id="rId5"/>
    <p:sldId id="599" r:id="rId6"/>
    <p:sldId id="593" r:id="rId7"/>
    <p:sldId id="600" r:id="rId8"/>
    <p:sldId id="601" r:id="rId9"/>
    <p:sldId id="602" r:id="rId10"/>
    <p:sldId id="594" r:id="rId11"/>
    <p:sldId id="595" r:id="rId12"/>
    <p:sldId id="596" r:id="rId13"/>
    <p:sldId id="603" r:id="rId14"/>
    <p:sldId id="604" r:id="rId15"/>
    <p:sldId id="607" r:id="rId16"/>
    <p:sldId id="605" r:id="rId17"/>
    <p:sldId id="608" r:id="rId18"/>
    <p:sldId id="609" r:id="rId19"/>
    <p:sldId id="606" r:id="rId20"/>
    <p:sldId id="610" r:id="rId21"/>
    <p:sldId id="611" r:id="rId22"/>
    <p:sldId id="550" r:id="rId23"/>
    <p:sldId id="5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0586" autoAdjust="0"/>
  </p:normalViewPr>
  <p:slideViewPr>
    <p:cSldViewPr>
      <p:cViewPr varScale="1">
        <p:scale>
          <a:sx n="59" d="100"/>
          <a:sy n="59" d="100"/>
        </p:scale>
        <p:origin x="17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Udacity:Lesson 1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https://t4tutorials.com/process-address-space-in-operating-systems/</a:t>
            </a:r>
          </a:p>
          <a:p>
            <a:r>
              <a:rPr lang="en-US" dirty="0" smtClean="0"/>
              <a:t>https://www.youtube.com/watch?v=f7uRuisAjVY&amp;ab_channel=T4Tutorials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25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https://t4tutorials.com/process-address-space-in-operating-systems/</a:t>
            </a:r>
          </a:p>
          <a:p>
            <a:r>
              <a:rPr lang="en-US" dirty="0" smtClean="0"/>
              <a:t>https://www.youtube.com/watch?v=f7uRuisAjVY&amp;ab_channel=T4Tutorials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240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process is load then</a:t>
            </a:r>
            <a:r>
              <a:rPr lang="en-US" baseline="0" dirty="0" smtClean="0"/>
              <a:t> OS create address space</a:t>
            </a:r>
          </a:p>
          <a:p>
            <a:r>
              <a:rPr lang="en-US" baseline="0" dirty="0" smtClean="0"/>
              <a:t>Covert any C program into process need two steps</a:t>
            </a:r>
          </a:p>
          <a:p>
            <a:r>
              <a:rPr lang="en-US" baseline="0" dirty="0" smtClean="0"/>
              <a:t>Re-locatable object or Lin </a:t>
            </a:r>
            <a:r>
              <a:rPr lang="en-US" baseline="0" dirty="0" err="1" smtClean="0"/>
              <a:t>linux</a:t>
            </a:r>
            <a:r>
              <a:rPr lang="en-US" baseline="0" dirty="0" smtClean="0"/>
              <a:t> .o or .</a:t>
            </a:r>
            <a:r>
              <a:rPr lang="en-US" baseline="0" dirty="0" err="1" smtClean="0"/>
              <a:t>obj</a:t>
            </a:r>
            <a:r>
              <a:rPr lang="en-US" baseline="0" dirty="0" smtClean="0"/>
              <a:t>: They do not have link and it has re-locatable address or change address</a:t>
            </a:r>
          </a:p>
          <a:p>
            <a:r>
              <a:rPr lang="en-US" baseline="0" dirty="0" smtClean="0"/>
              <a:t> executable file: when find all the link and they have own change address </a:t>
            </a:r>
          </a:p>
          <a:p>
            <a:r>
              <a:rPr lang="en-US" baseline="0" dirty="0" smtClean="0"/>
              <a:t>Another chain address come when program load in main memory and they different from executable and object </a:t>
            </a:r>
            <a:r>
              <a:rPr lang="en-US" baseline="0" dirty="0" err="1" smtClean="0"/>
              <a:t>addressess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Details</a:t>
            </a:r>
          </a:p>
          <a:p>
            <a:r>
              <a:rPr lang="en-US" baseline="0" dirty="0" smtClean="0"/>
              <a:t>Object file</a:t>
            </a:r>
          </a:p>
          <a:p>
            <a:r>
              <a:rPr lang="en-US" baseline="0" dirty="0" smtClean="0"/>
              <a:t>Exe file</a:t>
            </a:r>
          </a:p>
          <a:p>
            <a:r>
              <a:rPr lang="en-US" baseline="0" dirty="0" smtClean="0"/>
              <a:t>Full shared files</a:t>
            </a:r>
          </a:p>
          <a:p>
            <a:r>
              <a:rPr lang="en-US" baseline="0" dirty="0" smtClean="0"/>
              <a:t>File format: header plus file</a:t>
            </a:r>
          </a:p>
          <a:p>
            <a:r>
              <a:rPr lang="en-US" baseline="0" dirty="0" smtClean="0"/>
              <a:t>OS define format </a:t>
            </a:r>
          </a:p>
          <a:p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https://www.youtube.com/watch?v=OjxYdLUw_p0&amp;list=PL9A3A425C6124EEDA&amp;index=3&amp;ab_channel=vu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043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room.udacity.com/courses/ud189/lessons/3652509443/concepts/6416592080923" TargetMode="External"/><Relationship Id="rId2" Type="http://schemas.openxmlformats.org/officeDocument/2006/relationships/hyperlink" Target="https://www.youtube.com/watch?v=ADd4VQ6_owI&amp;list=PL9A3A425C6124EED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cw.vu.edu.pk/Videos.aspx?cat=Computer+Science/Information+Technology+&amp;course=CS703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faculty.salina.k-state.edu/tim/ossg/Introduction/struct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371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3048000"/>
            <a:ext cx="5638800" cy="17526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/>
              <a:t>3- Address Space</a:t>
            </a:r>
            <a:endParaRPr lang="en-US" sz="3600" b="1" dirty="0" smtClean="0"/>
          </a:p>
          <a:p>
            <a:r>
              <a:rPr lang="en-US" sz="3600" b="1" dirty="0" smtClean="0"/>
              <a:t>Week# </a:t>
            </a:r>
            <a:r>
              <a:rPr lang="en-US" sz="3600" b="1" dirty="0"/>
              <a:t>4</a:t>
            </a:r>
            <a:endParaRPr lang="en-US" sz="3600" b="1" dirty="0" smtClean="0"/>
          </a:p>
          <a:p>
            <a:r>
              <a:rPr lang="en-US" sz="3600" b="1" dirty="0" smtClean="0"/>
              <a:t>Dr.Mushtaq Hussain</a:t>
            </a:r>
            <a:endParaRPr lang="en-US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09600" y="56388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Notes: Some Slides and Picture are follow from different courses and Books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ELF Objects File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Executable and Linkable</a:t>
            </a:r>
            <a:endParaRPr lang="en-US" dirty="0" smtClean="0"/>
          </a:p>
          <a:p>
            <a:r>
              <a:rPr lang="en-US" dirty="0" smtClean="0"/>
              <a:t>Common in Linux and Unix </a:t>
            </a:r>
          </a:p>
          <a:p>
            <a:r>
              <a:rPr lang="en-US" dirty="0" smtClean="0"/>
              <a:t>Define common format for three object type ( .o, .exe, common share)</a:t>
            </a:r>
          </a:p>
          <a:p>
            <a:r>
              <a:rPr lang="en-US" dirty="0" smtClean="0"/>
              <a:t>Easy to manage the file </a:t>
            </a:r>
          </a:p>
          <a:p>
            <a:r>
              <a:rPr lang="en-US" dirty="0" smtClean="0"/>
              <a:t>Header:</a:t>
            </a:r>
          </a:p>
          <a:p>
            <a:r>
              <a:rPr lang="en-US" dirty="0"/>
              <a:t>.text section</a:t>
            </a:r>
          </a:p>
          <a:p>
            <a:pPr lvl="1"/>
            <a:r>
              <a:rPr lang="en-US" dirty="0" smtClean="0"/>
              <a:t>Code of C++ Program , binary form</a:t>
            </a:r>
            <a:endParaRPr lang="en-US" dirty="0"/>
          </a:p>
          <a:p>
            <a:r>
              <a:rPr lang="en-US" dirty="0"/>
              <a:t>.data section </a:t>
            </a:r>
          </a:p>
          <a:p>
            <a:pPr lvl="1"/>
            <a:r>
              <a:rPr lang="en-US" dirty="0"/>
              <a:t>Initialized (static) data- variable range which </a:t>
            </a:r>
            <a:r>
              <a:rPr lang="en-US" dirty="0" smtClean="0"/>
              <a:t>initialized </a:t>
            </a:r>
            <a:r>
              <a:rPr lang="en-US" dirty="0"/>
              <a:t>during programming</a:t>
            </a:r>
          </a:p>
          <a:p>
            <a:r>
              <a:rPr lang="en-US" dirty="0"/>
              <a:t>.</a:t>
            </a:r>
            <a:r>
              <a:rPr lang="en-US" dirty="0" err="1"/>
              <a:t>bss</a:t>
            </a:r>
            <a:r>
              <a:rPr lang="en-US" dirty="0"/>
              <a:t> section </a:t>
            </a:r>
          </a:p>
          <a:p>
            <a:pPr lvl="1"/>
            <a:r>
              <a:rPr lang="en-US" dirty="0"/>
              <a:t>Uninitialized (static) data </a:t>
            </a:r>
          </a:p>
          <a:p>
            <a:pPr lvl="1"/>
            <a:r>
              <a:rPr lang="en-US" dirty="0"/>
              <a:t>―Block Started by Symbol‖ </a:t>
            </a:r>
          </a:p>
          <a:p>
            <a:pPr lvl="1"/>
            <a:r>
              <a:rPr lang="en-US" dirty="0"/>
              <a:t>―Better Save Space‖ </a:t>
            </a:r>
          </a:p>
          <a:p>
            <a:pPr lvl="1"/>
            <a:r>
              <a:rPr lang="en-US" dirty="0"/>
              <a:t>Has section header but occupies no space</a:t>
            </a:r>
          </a:p>
          <a:p>
            <a:r>
              <a:rPr lang="en-US" dirty="0"/>
              <a:t>symtab section </a:t>
            </a:r>
          </a:p>
          <a:p>
            <a:pPr lvl="1"/>
            <a:r>
              <a:rPr lang="en-US" dirty="0"/>
              <a:t>Symbol table </a:t>
            </a:r>
          </a:p>
          <a:p>
            <a:pPr lvl="1"/>
            <a:r>
              <a:rPr lang="en-US" dirty="0"/>
              <a:t>Procedure and static variable names </a:t>
            </a:r>
          </a:p>
          <a:p>
            <a:pPr lvl="1"/>
            <a:r>
              <a:rPr lang="en-US" dirty="0"/>
              <a:t>Section names and locations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ELF Objects File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.rel.text section </a:t>
            </a:r>
          </a:p>
          <a:p>
            <a:pPr lvl="1"/>
            <a:r>
              <a:rPr lang="en-US" dirty="0"/>
              <a:t>Relocation info for .text section </a:t>
            </a:r>
          </a:p>
          <a:p>
            <a:pPr lvl="1"/>
            <a:r>
              <a:rPr lang="en-US" dirty="0"/>
              <a:t>Addresses of instructions that will need to be modified in the executable </a:t>
            </a:r>
          </a:p>
          <a:p>
            <a:pPr lvl="1"/>
            <a:r>
              <a:rPr lang="en-US" dirty="0"/>
              <a:t>Instructions for modifying</a:t>
            </a:r>
            <a:r>
              <a:rPr lang="en-US" dirty="0" smtClean="0"/>
              <a:t>. Function </a:t>
            </a:r>
            <a:endParaRPr lang="en-US" dirty="0"/>
          </a:p>
          <a:p>
            <a:r>
              <a:rPr lang="en-US" dirty="0"/>
              <a:t>.rel.data section –global variable </a:t>
            </a:r>
          </a:p>
          <a:p>
            <a:pPr lvl="1"/>
            <a:r>
              <a:rPr lang="en-US" dirty="0"/>
              <a:t>Relocation info for .data section </a:t>
            </a:r>
          </a:p>
          <a:p>
            <a:pPr lvl="1"/>
            <a:r>
              <a:rPr lang="en-US" dirty="0"/>
              <a:t>Addresses of pointer data that will need to be modified in the merged </a:t>
            </a:r>
            <a:r>
              <a:rPr lang="en-US" dirty="0" smtClean="0"/>
              <a:t>executable- global variable </a:t>
            </a:r>
          </a:p>
          <a:p>
            <a:r>
              <a:rPr lang="en-US" dirty="0"/>
              <a:t>debug section </a:t>
            </a:r>
          </a:p>
          <a:p>
            <a:pPr lvl="1"/>
            <a:r>
              <a:rPr lang="en-US" dirty="0"/>
              <a:t>Info for symbolic debugging (</a:t>
            </a:r>
            <a:r>
              <a:rPr lang="en-US" dirty="0" err="1"/>
              <a:t>gcc</a:t>
            </a:r>
            <a:r>
              <a:rPr lang="en-US" dirty="0"/>
              <a:t> -g)</a:t>
            </a:r>
          </a:p>
          <a:p>
            <a:pPr lvl="1"/>
            <a:endParaRPr lang="en-US" dirty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70077"/>
            <a:ext cx="7677150" cy="4306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Symbols and </a:t>
            </a:r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Symbols are lexical entities that name functions and variables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Each </a:t>
            </a:r>
            <a:r>
              <a:rPr lang="en-US" dirty="0"/>
              <a:t>symbol has a value (typically a memory address</a:t>
            </a:r>
            <a:r>
              <a:rPr lang="en-US" dirty="0" smtClean="0"/>
              <a:t>).</a:t>
            </a:r>
          </a:p>
          <a:p>
            <a:r>
              <a:rPr lang="en-US" dirty="0"/>
              <a:t>Code consists of symbol definitions and references</a:t>
            </a:r>
            <a:r>
              <a:rPr lang="en-US" dirty="0" smtClean="0"/>
              <a:t>.</a:t>
            </a:r>
          </a:p>
          <a:p>
            <a:r>
              <a:rPr lang="en-US" dirty="0"/>
              <a:t>• References can be either local or external.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92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m.o Relocation Info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28800"/>
            <a:ext cx="7753350" cy="45275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84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25625"/>
            <a:ext cx="7448550" cy="453072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m.o Relocation Info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205831"/>
            <a:ext cx="7296150" cy="373776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60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072481"/>
            <a:ext cx="6877050" cy="38576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2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Executable after Relocation and External Reference Resolution (.text)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90689"/>
            <a:ext cx="7886700" cy="4665661"/>
          </a:xfrm>
        </p:spPr>
      </p:pic>
    </p:spTree>
    <p:extLst>
      <p:ext uri="{BB962C8B-B14F-4D97-AF65-F5344CB8AC3E}">
        <p14:creationId xmlns:p14="http://schemas.microsoft.com/office/powerpoint/2010/main" val="83367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36" y="2286000"/>
            <a:ext cx="6534150" cy="4267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85800"/>
            <a:r>
              <a:rPr lang="en-US" sz="3200" dirty="0"/>
              <a:t> </a:t>
            </a:r>
            <a:r>
              <a:rPr lang="en-US" sz="4500" dirty="0"/>
              <a:t>What is process Address Space?</a:t>
            </a:r>
          </a:p>
          <a:p>
            <a:pPr marL="685800"/>
            <a:r>
              <a:rPr lang="en-US" sz="4500" dirty="0"/>
              <a:t> Example-Covert any C program into process Part </a:t>
            </a:r>
          </a:p>
          <a:p>
            <a:pPr marL="685800"/>
            <a:r>
              <a:rPr lang="en-US" sz="4500" dirty="0"/>
              <a:t> COFF  File Format</a:t>
            </a:r>
          </a:p>
          <a:p>
            <a:pPr marL="685800"/>
            <a:r>
              <a:rPr lang="en-US" sz="4500" dirty="0"/>
              <a:t> ELF Objects File Format P1</a:t>
            </a:r>
          </a:p>
          <a:p>
            <a:pPr marL="685800"/>
            <a:r>
              <a:rPr lang="en-US" sz="4500" dirty="0"/>
              <a:t> Example of C P1( C program details)</a:t>
            </a:r>
          </a:p>
          <a:p>
            <a:pPr marL="685800"/>
            <a:r>
              <a:rPr lang="en-US" sz="4500" dirty="0"/>
              <a:t> Strong and Weak Symbols</a:t>
            </a:r>
          </a:p>
          <a:p>
            <a:pPr marL="685800"/>
            <a:r>
              <a:rPr lang="en-US" sz="4500" dirty="0"/>
              <a:t> Linker’s Symbol Rules</a:t>
            </a:r>
            <a:endParaRPr lang="en-US" sz="51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and Weak Symbols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symbols are either strong or </a:t>
            </a:r>
            <a:r>
              <a:rPr lang="en-US" dirty="0" smtClean="0"/>
              <a:t>weak</a:t>
            </a:r>
          </a:p>
          <a:p>
            <a:pPr lvl="1"/>
            <a:r>
              <a:rPr lang="en-US" dirty="0" smtClean="0"/>
              <a:t>Strong</a:t>
            </a:r>
            <a:r>
              <a:rPr lang="en-US" dirty="0"/>
              <a:t>: procedures and initialized </a:t>
            </a:r>
            <a:r>
              <a:rPr lang="en-US" dirty="0" smtClean="0"/>
              <a:t>global</a:t>
            </a:r>
          </a:p>
          <a:p>
            <a:pPr lvl="1"/>
            <a:r>
              <a:rPr lang="en-US" dirty="0" smtClean="0"/>
              <a:t>weak</a:t>
            </a:r>
            <a:r>
              <a:rPr lang="en-US" dirty="0"/>
              <a:t>: uninitialized </a:t>
            </a:r>
            <a:r>
              <a:rPr lang="en-US" dirty="0" smtClean="0"/>
              <a:t>global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3453606"/>
            <a:ext cx="5581650" cy="210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5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Linker’s Symbol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Rule 1. A strong symbol can only appear once. </a:t>
            </a:r>
            <a:r>
              <a:rPr lang="en-US" dirty="0" smtClean="0"/>
              <a:t>•</a:t>
            </a:r>
          </a:p>
          <a:p>
            <a:r>
              <a:rPr lang="en-US" dirty="0" smtClean="0"/>
              <a:t> </a:t>
            </a:r>
            <a:r>
              <a:rPr lang="en-US" dirty="0"/>
              <a:t>Rule 2. A weak symbol can be overridden by a strong symbol of the same name.  References to the weak symbols resolve to the strong symbol. </a:t>
            </a:r>
          </a:p>
          <a:p>
            <a:r>
              <a:rPr lang="en-US" dirty="0" smtClean="0"/>
              <a:t>Rule </a:t>
            </a:r>
            <a:r>
              <a:rPr lang="en-US" dirty="0"/>
              <a:t>3. If there are multiple weak symbols, the linker can pick an arbitrary one.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87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[1] CS703 Advanced Operating System</a:t>
            </a:r>
          </a:p>
          <a:p>
            <a:r>
              <a:rPr lang="en-US" sz="2000" dirty="0" smtClean="0">
                <a:hlinkClick r:id="rId2"/>
              </a:rPr>
              <a:t>https://www.youtube.com/watch?v=ADd4VQ6_owI&amp;list=PL9A3A425C6124EEDA</a:t>
            </a:r>
            <a:endParaRPr lang="en-US" sz="2000" dirty="0" smtClean="0"/>
          </a:p>
          <a:p>
            <a:r>
              <a:rPr lang="en-US" sz="2000" dirty="0" smtClean="0"/>
              <a:t>[2] Advanced Operating System</a:t>
            </a:r>
          </a:p>
          <a:p>
            <a:r>
              <a:rPr lang="en-US" sz="2000" dirty="0" smtClean="0">
                <a:hlinkClick r:id="rId3"/>
              </a:rPr>
              <a:t>https://classroom.udacity.com/courses/ud189/lessons/3652509443/concepts/6416592080923</a:t>
            </a:r>
            <a:endParaRPr lang="en-US" sz="2000" dirty="0" smtClean="0"/>
          </a:p>
          <a:p>
            <a:r>
              <a:rPr lang="en-US" sz="2000" dirty="0" smtClean="0"/>
              <a:t>[3] </a:t>
            </a:r>
            <a:r>
              <a:rPr lang="en-US" sz="2000" b="1" dirty="0" smtClean="0"/>
              <a:t>Operating System Concepts, 7th Edition</a:t>
            </a:r>
            <a:endParaRPr lang="en-US" sz="2000" dirty="0" smtClean="0"/>
          </a:p>
          <a:p>
            <a:r>
              <a:rPr lang="en-US" sz="2000" dirty="0" smtClean="0"/>
              <a:t>Cho1:http://</a:t>
            </a:r>
            <a:r>
              <a:rPr lang="en-US" sz="2000" dirty="0" err="1" smtClean="0"/>
              <a:t>bcs.wiley.com</a:t>
            </a:r>
            <a:r>
              <a:rPr lang="en-US" sz="2000" dirty="0" smtClean="0"/>
              <a:t>/he-</a:t>
            </a:r>
            <a:r>
              <a:rPr lang="en-US" sz="2000" dirty="0" err="1" smtClean="0"/>
              <a:t>bcs</a:t>
            </a:r>
            <a:r>
              <a:rPr lang="en-US" sz="2000" dirty="0" smtClean="0"/>
              <a:t>/</a:t>
            </a:r>
            <a:r>
              <a:rPr lang="en-US" sz="2000" dirty="0" err="1" smtClean="0"/>
              <a:t>Books?action</a:t>
            </a:r>
            <a:r>
              <a:rPr lang="en-US" sz="2000" dirty="0" smtClean="0"/>
              <a:t>=</a:t>
            </a:r>
            <a:r>
              <a:rPr lang="en-US" sz="2000" dirty="0" err="1" smtClean="0"/>
              <a:t>resource&amp;bcsId</a:t>
            </a:r>
            <a:r>
              <a:rPr lang="en-US" sz="2000" dirty="0" smtClean="0"/>
              <a:t>=2217&amp;itemId=0471694665&amp;resourceId=5004</a:t>
            </a:r>
          </a:p>
          <a:p>
            <a:r>
              <a:rPr lang="en-US" sz="2000" dirty="0" smtClean="0"/>
              <a:t>[4] Advanced Operating System</a:t>
            </a:r>
          </a:p>
          <a:p>
            <a:r>
              <a:rPr lang="en-US" sz="2000" dirty="0" smtClean="0">
                <a:hlinkClick r:id="rId4"/>
              </a:rPr>
              <a:t>https://ocw.vu.edu.pk/Videos.aspx?cat=Computer+Science%2fInformation+Technology+&amp;course=CS703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[5] Operating System</a:t>
            </a:r>
          </a:p>
          <a:p>
            <a:r>
              <a:rPr lang="en-US" dirty="0">
                <a:hlinkClick r:id="rId2"/>
              </a:rPr>
              <a:t>http://faculty.salina.k-state.edu/tim/ossg/Introduction/struct.html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[6]</a:t>
            </a:r>
            <a:r>
              <a:rPr lang="en-US" dirty="0" smtClean="0">
                <a:hlinkClick r:id="rId2"/>
              </a:rPr>
              <a:t> http://faculty.salina.k-state.edu/tim/ossg/Introduction/struct.html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Lesson Objective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lesson:</a:t>
            </a:r>
          </a:p>
          <a:p>
            <a:pPr lvl="1"/>
            <a:r>
              <a:rPr lang="en-US" dirty="0" smtClean="0"/>
              <a:t>Ready to discussed address space of OS </a:t>
            </a:r>
          </a:p>
          <a:p>
            <a:pPr lvl="1"/>
            <a:r>
              <a:rPr lang="en-US" dirty="0" smtClean="0"/>
              <a:t>Understand the </a:t>
            </a:r>
            <a:r>
              <a:rPr lang="en-US" dirty="0"/>
              <a:t>Strong and Weak </a:t>
            </a:r>
            <a:r>
              <a:rPr lang="en-US" dirty="0" smtClean="0"/>
              <a:t>Symbols</a:t>
            </a:r>
          </a:p>
          <a:p>
            <a:pPr lvl="1"/>
            <a:r>
              <a:rPr lang="en-US" dirty="0" smtClean="0"/>
              <a:t>Understand the address space creation steps</a:t>
            </a:r>
          </a:p>
          <a:p>
            <a:pPr lvl="1"/>
            <a:endParaRPr lang="en-US" dirty="0" smtClean="0"/>
          </a:p>
          <a:p>
            <a:pPr algn="ctr">
              <a:buNone/>
            </a:pPr>
            <a:endParaRPr lang="en-US" sz="2400" dirty="0"/>
          </a:p>
          <a:p>
            <a:pPr algn="ctr">
              <a:buNone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effectLst/>
              </a:rPr>
              <a:t>What is Process Address Space?</a:t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Address space is a space in computer memory. And process Address Space means a space that is allocated in memory for a process. Every process has an address </a:t>
            </a:r>
            <a:r>
              <a:rPr lang="en-US" dirty="0" smtClean="0"/>
              <a:t>space</a:t>
            </a:r>
          </a:p>
          <a:p>
            <a:pPr algn="just"/>
            <a:r>
              <a:rPr lang="en-US" dirty="0" smtClean="0"/>
              <a:t>Types</a:t>
            </a:r>
          </a:p>
          <a:p>
            <a:pPr lvl="1" algn="just"/>
            <a:r>
              <a:rPr lang="en-US" dirty="0"/>
              <a:t>Physical Address </a:t>
            </a:r>
            <a:r>
              <a:rPr lang="en-US" dirty="0" smtClean="0"/>
              <a:t>Space</a:t>
            </a:r>
          </a:p>
          <a:p>
            <a:pPr lvl="1" algn="just"/>
            <a:r>
              <a:rPr lang="en-US" dirty="0"/>
              <a:t>Virtual Address Space</a:t>
            </a:r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36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effectLst/>
              </a:rPr>
              <a:t>What is Process Address Space</a:t>
            </a:r>
            <a:r>
              <a:rPr lang="en-US" dirty="0">
                <a:effectLst/>
              </a:rPr>
              <a:t>?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01" y="2133600"/>
            <a:ext cx="6615600" cy="40386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3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Example:</a:t>
            </a:r>
            <a:br>
              <a:rPr lang="en-US" sz="2800" dirty="0" smtClean="0"/>
            </a:br>
            <a:r>
              <a:rPr lang="en-US" sz="2800" dirty="0" smtClean="0"/>
              <a:t>Covert </a:t>
            </a:r>
            <a:r>
              <a:rPr lang="en-US" sz="2800" dirty="0"/>
              <a:t>any C program into process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Range of address which define their memory </a:t>
            </a:r>
          </a:p>
          <a:p>
            <a:r>
              <a:rPr lang="en-US" dirty="0" smtClean="0"/>
              <a:t>When process is load then OS create address space</a:t>
            </a:r>
          </a:p>
          <a:p>
            <a:r>
              <a:rPr lang="en-US" dirty="0" smtClean="0"/>
              <a:t>Formatting of any object file or programme to a process involves two steps</a:t>
            </a:r>
          </a:p>
          <a:p>
            <a:pPr lvl="1"/>
            <a:r>
              <a:rPr lang="en-US" dirty="0" smtClean="0"/>
              <a:t>1) linking and becoming an executable file</a:t>
            </a:r>
          </a:p>
          <a:p>
            <a:pPr lvl="1"/>
            <a:r>
              <a:rPr lang="en-US" dirty="0" smtClean="0"/>
              <a:t>2) executable file to process or address space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Example:</a:t>
            </a:r>
            <a:br>
              <a:rPr lang="en-US" sz="3200" dirty="0"/>
            </a:br>
            <a:r>
              <a:rPr lang="en-US" sz="3200" dirty="0"/>
              <a:t>Covert any C program into process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05000"/>
            <a:ext cx="8134350" cy="44513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5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Type of  objects Files</a:t>
            </a:r>
          </a:p>
          <a:p>
            <a:pPr lvl="1"/>
            <a:r>
              <a:rPr lang="en-US" dirty="0" smtClean="0"/>
              <a:t>Re-locatable file or object files or .o files</a:t>
            </a:r>
          </a:p>
          <a:p>
            <a:pPr lvl="1"/>
            <a:r>
              <a:rPr lang="en-US" dirty="0" smtClean="0"/>
              <a:t>Fully linked or executable files</a:t>
            </a:r>
          </a:p>
          <a:p>
            <a:pPr lvl="1"/>
            <a:r>
              <a:rPr lang="en-US" dirty="0" smtClean="0"/>
              <a:t>Shared object files or Linux .SO</a:t>
            </a:r>
          </a:p>
          <a:p>
            <a:r>
              <a:rPr lang="en-US" dirty="0" smtClean="0"/>
              <a:t>All these files need format which define by </a:t>
            </a:r>
            <a:r>
              <a:rPr lang="en-US" dirty="0" err="1" smtClean="0"/>
              <a:t>os</a:t>
            </a:r>
            <a:endParaRPr lang="en-US" dirty="0" smtClean="0"/>
          </a:p>
          <a:p>
            <a:pPr lvl="1"/>
            <a:r>
              <a:rPr lang="en-US" dirty="0" smtClean="0"/>
              <a:t>Header: where code start and end</a:t>
            </a:r>
          </a:p>
          <a:p>
            <a:pPr lvl="1"/>
            <a:r>
              <a:rPr lang="en-US" dirty="0" smtClean="0"/>
              <a:t>Data:</a:t>
            </a:r>
          </a:p>
          <a:p>
            <a:pPr lvl="1"/>
            <a:r>
              <a:rPr lang="en-US" dirty="0" smtClean="0"/>
              <a:t>Other section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81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00062"/>
            <a:ext cx="7886700" cy="1325563"/>
          </a:xfrm>
        </p:spPr>
        <p:txBody>
          <a:bodyPr/>
          <a:lstStyle/>
          <a:p>
            <a:r>
              <a:rPr lang="en-US" dirty="0" smtClean="0"/>
              <a:t>COFF  </a:t>
            </a:r>
            <a:r>
              <a:rPr lang="en-US" dirty="0"/>
              <a:t>File Format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Objects File Format (COFF)</a:t>
            </a:r>
          </a:p>
          <a:p>
            <a:pPr lvl="1"/>
            <a:r>
              <a:rPr lang="en-US" dirty="0" smtClean="0"/>
              <a:t>Used in Linux </a:t>
            </a:r>
          </a:p>
          <a:p>
            <a:pPr lvl="1"/>
            <a:r>
              <a:rPr lang="en-US" dirty="0" smtClean="0"/>
              <a:t>.exe is variation of COFF or portal executable </a:t>
            </a:r>
          </a:p>
          <a:p>
            <a:pPr lvl="1"/>
            <a:r>
              <a:rPr lang="en-US" dirty="0" smtClean="0"/>
              <a:t>Less used in Unix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37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27662</TotalTime>
  <Words>841</Words>
  <Application>Microsoft Office PowerPoint</Application>
  <PresentationFormat>On-screen Show (4:3)</PresentationFormat>
  <Paragraphs>153</Paragraphs>
  <Slides>23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Lesson Objective</vt:lpstr>
      <vt:lpstr>What is Process Address Space? </vt:lpstr>
      <vt:lpstr>What is Process Address Space? </vt:lpstr>
      <vt:lpstr>Example: Covert any C program into process </vt:lpstr>
      <vt:lpstr>Example: Covert any C program into process </vt:lpstr>
      <vt:lpstr>Type of Files</vt:lpstr>
      <vt:lpstr>COFF  File Format </vt:lpstr>
      <vt:lpstr>ELF Objects File Format</vt:lpstr>
      <vt:lpstr>ELF Objects File Format</vt:lpstr>
      <vt:lpstr>Example of C</vt:lpstr>
      <vt:lpstr>Symbols and References</vt:lpstr>
      <vt:lpstr>m.o Relocation Info</vt:lpstr>
      <vt:lpstr>PowerPoint Presentation</vt:lpstr>
      <vt:lpstr>m.o Relocation Info</vt:lpstr>
      <vt:lpstr>PowerPoint Presentation</vt:lpstr>
      <vt:lpstr>Executable after Relocation and External Reference Resolution (.text)</vt:lpstr>
      <vt:lpstr>PowerPoint Presentation</vt:lpstr>
      <vt:lpstr>Strong and Weak Symbols</vt:lpstr>
      <vt:lpstr>Linker’s Symbol Rules</vt:lpstr>
      <vt:lpstr>References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1863</cp:revision>
  <dcterms:created xsi:type="dcterms:W3CDTF">2006-08-16T00:00:00Z</dcterms:created>
  <dcterms:modified xsi:type="dcterms:W3CDTF">2021-04-19T04:49:04Z</dcterms:modified>
</cp:coreProperties>
</file>