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3"/>
  </p:notesMasterIdLst>
  <p:handoutMasterIdLst>
    <p:handoutMasterId r:id="rId34"/>
  </p:handoutMasterIdLst>
  <p:sldIdLst>
    <p:sldId id="532" r:id="rId2"/>
    <p:sldId id="535" r:id="rId3"/>
    <p:sldId id="537" r:id="rId4"/>
    <p:sldId id="600" r:id="rId5"/>
    <p:sldId id="606" r:id="rId6"/>
    <p:sldId id="605" r:id="rId7"/>
    <p:sldId id="607" r:id="rId8"/>
    <p:sldId id="608" r:id="rId9"/>
    <p:sldId id="609" r:id="rId10"/>
    <p:sldId id="621" r:id="rId11"/>
    <p:sldId id="627" r:id="rId12"/>
    <p:sldId id="628" r:id="rId13"/>
    <p:sldId id="629" r:id="rId14"/>
    <p:sldId id="622" r:id="rId15"/>
    <p:sldId id="623" r:id="rId16"/>
    <p:sldId id="630" r:id="rId17"/>
    <p:sldId id="610" r:id="rId18"/>
    <p:sldId id="611" r:id="rId19"/>
    <p:sldId id="612" r:id="rId20"/>
    <p:sldId id="613" r:id="rId21"/>
    <p:sldId id="614" r:id="rId22"/>
    <p:sldId id="615" r:id="rId23"/>
    <p:sldId id="624" r:id="rId24"/>
    <p:sldId id="616" r:id="rId25"/>
    <p:sldId id="631" r:id="rId26"/>
    <p:sldId id="617" r:id="rId27"/>
    <p:sldId id="618" r:id="rId28"/>
    <p:sldId id="619" r:id="rId29"/>
    <p:sldId id="620" r:id="rId30"/>
    <p:sldId id="625" r:id="rId31"/>
    <p:sldId id="62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1362" autoAdjust="0"/>
  </p:normalViewPr>
  <p:slideViewPr>
    <p:cSldViewPr>
      <p:cViewPr varScale="1">
        <p:scale>
          <a:sx n="59" d="100"/>
          <a:sy n="59" d="100"/>
        </p:scale>
        <p:origin x="171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A9412B-BA08-44BC-996E-CB2D4E5BEED9}" type="datetimeFigureOut">
              <a:rPr lang="en-US" smtClean="0"/>
              <a:pPr/>
              <a:t>5/16/2021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43DF2B-3663-499C-B2AF-F6A431F4A818}"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ED87-0475-4FFE-AD83-10981C027294}" type="datetimeFigureOut">
              <a:rPr lang="en-US" smtClean="0"/>
              <a:pPr/>
              <a:t>5/16/2021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19FA8-E2D9-4DB1-84A7-6D8F40BBF176}"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https://www.youtube.com/watch?v=UWDzhz8MVqc&amp;list=PLBlnK6fEyqRiVhbXDGLXDk_OQAeuVcp2O&amp;index=11</a:t>
            </a:r>
            <a:endParaRPr lang="en-US" dirty="0"/>
          </a:p>
        </p:txBody>
      </p:sp>
    </p:spTree>
    <p:extLst>
      <p:ext uri="{BB962C8B-B14F-4D97-AF65-F5344CB8AC3E}">
        <p14:creationId xmlns:p14="http://schemas.microsoft.com/office/powerpoint/2010/main" val="3695691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https://youtu.be/4s2MKuVYKV8</a:t>
            </a:r>
            <a:endParaRPr lang="en-US" dirty="0"/>
          </a:p>
        </p:txBody>
      </p:sp>
    </p:spTree>
    <p:extLst>
      <p:ext uri="{BB962C8B-B14F-4D97-AF65-F5344CB8AC3E}">
        <p14:creationId xmlns:p14="http://schemas.microsoft.com/office/powerpoint/2010/main" val="4103180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https://www.youtube.com/watch?v=ixq5cpdEO2Q&amp;ab_channel=GateSmashers</a:t>
            </a:r>
            <a:endParaRPr lang="en-US" dirty="0"/>
          </a:p>
        </p:txBody>
      </p:sp>
    </p:spTree>
    <p:extLst>
      <p:ext uri="{BB962C8B-B14F-4D97-AF65-F5344CB8AC3E}">
        <p14:creationId xmlns:p14="http://schemas.microsoft.com/office/powerpoint/2010/main" val="1384741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Helow</a:t>
            </a:r>
            <a:r>
              <a:rPr lang="en-US" dirty="0" smtClean="0"/>
              <a:t> from child is print</a:t>
            </a:r>
            <a:r>
              <a:rPr lang="en-US" baseline="0" dirty="0" smtClean="0"/>
              <a:t> in child not parent </a:t>
            </a:r>
            <a:endParaRPr lang="en-US" dirty="0"/>
          </a:p>
        </p:txBody>
      </p:sp>
    </p:spTree>
    <p:extLst>
      <p:ext uri="{BB962C8B-B14F-4D97-AF65-F5344CB8AC3E}">
        <p14:creationId xmlns:p14="http://schemas.microsoft.com/office/powerpoint/2010/main" val="4069107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example there is one screen and who will print on screen first </a:t>
            </a:r>
            <a:endParaRPr lang="en-US" dirty="0"/>
          </a:p>
        </p:txBody>
      </p:sp>
    </p:spTree>
    <p:extLst>
      <p:ext uri="{BB962C8B-B14F-4D97-AF65-F5344CB8AC3E}">
        <p14:creationId xmlns:p14="http://schemas.microsoft.com/office/powerpoint/2010/main" val="3341759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657772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Udacity:Lesson 1</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there</a:t>
            </a:r>
            <a:r>
              <a:rPr lang="en-US" baseline="0" dirty="0" smtClean="0"/>
              <a:t> is lot of job waiting for printer </a:t>
            </a:r>
          </a:p>
          <a:p>
            <a:r>
              <a:rPr lang="en-US" baseline="0" dirty="0" smtClean="0"/>
              <a:t>CS703-lec5-25:24</a:t>
            </a:r>
            <a:endParaRPr lang="en-US" dirty="0"/>
          </a:p>
        </p:txBody>
      </p:sp>
    </p:spTree>
    <p:extLst>
      <p:ext uri="{BB962C8B-B14F-4D97-AF65-F5344CB8AC3E}">
        <p14:creationId xmlns:p14="http://schemas.microsoft.com/office/powerpoint/2010/main" val="170404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8148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Lec5</a:t>
            </a:r>
          </a:p>
          <a:p>
            <a:r>
              <a:rPr lang="en-US" dirty="0" smtClean="0"/>
              <a:t>User running call system</a:t>
            </a:r>
            <a:r>
              <a:rPr lang="en-US" baseline="0" dirty="0" smtClean="0"/>
              <a:t> call and come to kernel running</a:t>
            </a:r>
            <a:endParaRPr lang="en-US" dirty="0"/>
          </a:p>
        </p:txBody>
      </p:sp>
    </p:spTree>
    <p:extLst>
      <p:ext uri="{BB962C8B-B14F-4D97-AF65-F5344CB8AC3E}">
        <p14:creationId xmlns:p14="http://schemas.microsoft.com/office/powerpoint/2010/main" val="2306129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lec5</a:t>
            </a:r>
            <a:endParaRPr lang="en-US" dirty="0"/>
          </a:p>
        </p:txBody>
      </p:sp>
    </p:spTree>
    <p:extLst>
      <p:ext uri="{BB962C8B-B14F-4D97-AF65-F5344CB8AC3E}">
        <p14:creationId xmlns:p14="http://schemas.microsoft.com/office/powerpoint/2010/main" val="1636457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some extraction in OS or there is some memory location  which only access in specific mode </a:t>
            </a:r>
          </a:p>
          <a:p>
            <a:r>
              <a:rPr lang="en-US" dirty="0" smtClean="0"/>
              <a:t>https://www.geeksforgeeks.org/dual-mode-operations-os/</a:t>
            </a:r>
          </a:p>
          <a:p>
            <a:r>
              <a:rPr lang="en-US" dirty="0" smtClean="0"/>
              <a:t>https://www.geeksforgeeks.org/user-mode-and-kernel-mode-switching/</a:t>
            </a:r>
            <a:endParaRPr lang="en-US" dirty="0"/>
          </a:p>
        </p:txBody>
      </p:sp>
    </p:spTree>
    <p:extLst>
      <p:ext uri="{BB962C8B-B14F-4D97-AF65-F5344CB8AC3E}">
        <p14:creationId xmlns:p14="http://schemas.microsoft.com/office/powerpoint/2010/main" val="3426445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https://www.youtube.com/watch?v=lhToWeuWWfw&amp;list=PLBlnK6fEyqRiVhbXDGLXDk_OQAeuVcp2O&amp;index=9</a:t>
            </a:r>
            <a:endParaRPr lang="en-US" dirty="0"/>
          </a:p>
        </p:txBody>
      </p:sp>
    </p:spTree>
    <p:extLst>
      <p:ext uri="{BB962C8B-B14F-4D97-AF65-F5344CB8AC3E}">
        <p14:creationId xmlns:p14="http://schemas.microsoft.com/office/powerpoint/2010/main" val="2340505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5900" y="1858963"/>
            <a:ext cx="589915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679450" y="4381500"/>
            <a:ext cx="4972050" cy="1143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14B7F58-8E26-4704-A191-D9753584B8AC}" type="datetime1">
              <a:rPr lang="en-US" smtClean="0"/>
              <a:pPr/>
              <a:t>5/16/2021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194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93FA83-854D-4812-B9B9-FD31EDF9FE98}" type="datetime1">
              <a:rPr lang="en-US" smtClean="0"/>
              <a:pPr/>
              <a:t>5/16/2021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96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A14B10-2C46-40FA-B50F-DEAE72F2A1FD}" type="datetime1">
              <a:rPr lang="en-US" smtClean="0"/>
              <a:pPr/>
              <a:t>5/16/2021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6609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8BA0D-8818-437B-9088-6DED238F9A48}" type="datetime1">
              <a:rPr lang="en-US" smtClean="0"/>
              <a:pPr/>
              <a:t>5/16/2021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554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683645-4F30-4F06-8C99-0C6F132F7F13}" type="datetime1">
              <a:rPr lang="en-US" smtClean="0"/>
              <a:pPr/>
              <a:t>5/16/2021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920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E34B08-5928-4677-B0B8-CFDF6121F000}" type="datetime1">
              <a:rPr lang="en-US" smtClean="0"/>
              <a:pPr/>
              <a:t>5/16/2021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1407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A5D8B5-BBF9-46F3-A52B-204DE6E29A3E}" type="datetime1">
              <a:rPr lang="en-US" smtClean="0"/>
              <a:pPr/>
              <a:t>5/16/2021</a:t>
            </a:fld>
            <a:endParaRPr lang="en-US"/>
          </a:p>
        </p:txBody>
      </p:sp>
      <p:sp>
        <p:nvSpPr>
          <p:cNvPr id="8" name="Footer Placeholder 7"/>
          <p:cNvSpPr>
            <a:spLocks noGrp="1"/>
          </p:cNvSpPr>
          <p:nvPr>
            <p:ph type="ftr" sz="quarter" idx="11"/>
          </p:nvPr>
        </p:nvSpPr>
        <p:spPr/>
        <p:txBody>
          <a:bodyPr/>
          <a:lstStyle/>
          <a:p>
            <a:r>
              <a:rPr lang="en-US" dirty="0" smtClean="0"/>
              <a:t>University of Haripur</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301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BF34D7-F5B8-42AA-B39D-48682B33404F}" type="datetime1">
              <a:rPr lang="en-US" smtClean="0"/>
              <a:pPr/>
              <a:t>5/16/2021</a:t>
            </a:fld>
            <a:endParaRPr lang="en-US"/>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259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DAA73-0050-4E6B-8387-097A4685702C}" type="datetime1">
              <a:rPr lang="en-US" smtClean="0"/>
              <a:pPr/>
              <a:t>5/16/2021</a:t>
            </a:fld>
            <a:endParaRPr lang="en-US"/>
          </a:p>
        </p:txBody>
      </p:sp>
      <p:sp>
        <p:nvSpPr>
          <p:cNvPr id="3" name="Footer Placeholder 2"/>
          <p:cNvSpPr>
            <a:spLocks noGrp="1"/>
          </p:cNvSpPr>
          <p:nvPr>
            <p:ph type="ftr" sz="quarter" idx="11"/>
          </p:nvPr>
        </p:nvSpPr>
        <p:spPr/>
        <p:txBody>
          <a:bodyPr/>
          <a:lstStyle/>
          <a:p>
            <a:r>
              <a:rPr lang="en-US" dirty="0" smtClean="0"/>
              <a:t>University of Haripur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21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3D7F6B-7525-4C76-B7E4-11C207E4DB47}" type="datetime1">
              <a:rPr lang="en-US" smtClean="0"/>
              <a:pPr/>
              <a:t>5/16/2021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9238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C46126-EE03-4C63-BD9A-5B0EA2743751}" type="datetime1">
              <a:rPr lang="en-US" smtClean="0"/>
              <a:pPr/>
              <a:t>5/16/2021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884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 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1E2916-52F7-4397-B359-59AEE4022B72}" type="datetime1">
              <a:rPr lang="en-US" smtClean="0"/>
              <a:pPr/>
              <a:t>5/16/2021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University of Haripur</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9346805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ctr" defTabSz="914400" rtl="0" eaLnBrk="1" latinLnBrk="0" hangingPunct="1">
        <a:lnSpc>
          <a:spcPct val="90000"/>
        </a:lnSpc>
        <a:spcBef>
          <a:spcPct val="0"/>
        </a:spcBef>
        <a:buNone/>
        <a:defRPr sz="4400" kern="1200">
          <a:solidFill>
            <a:schemeClr val="bg1"/>
          </a:solidFill>
          <a:effectLst>
            <a:glow rad="114300">
              <a:schemeClr val="tx1">
                <a:alpha val="34000"/>
              </a:schemeClr>
            </a:glo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coursesteach.com/mod/resource/view.php?id=3056" TargetMode="External"/><Relationship Id="rId3" Type="http://schemas.openxmlformats.org/officeDocument/2006/relationships/hyperlink" Target="https://coursesteach.com/mod/resource/view.php?id=3038" TargetMode="External"/><Relationship Id="rId7" Type="http://schemas.openxmlformats.org/officeDocument/2006/relationships/hyperlink" Target="https://coursesteach.com/mod/resource/view.php?id=305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oursesteach.com/mod/resource/view.php?id=3052" TargetMode="External"/><Relationship Id="rId5" Type="http://schemas.openxmlformats.org/officeDocument/2006/relationships/hyperlink" Target="https://coursesteach.com/mod/resource/view.php?id=3051" TargetMode="External"/><Relationship Id="rId10" Type="http://schemas.openxmlformats.org/officeDocument/2006/relationships/hyperlink" Target="https://coursesteach.com/mod/resource/view.php?id=3060&amp;forceview=1" TargetMode="External"/><Relationship Id="rId4" Type="http://schemas.openxmlformats.org/officeDocument/2006/relationships/hyperlink" Target="https://coursesteach.com/mod/resource/view.php?id=3042" TargetMode="External"/><Relationship Id="rId9" Type="http://schemas.openxmlformats.org/officeDocument/2006/relationships/hyperlink" Target="https://coursesteach.com/mod/resource/view.php?id=3057"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ADd4VQ6_owI&amp;list=PL9A3A425C6124EED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ocw.vu.edu.pk/Videos.aspx?cat=Computer+Science/Information+Technology+&amp;course=CS703" TargetMode="External"/><Relationship Id="rId4" Type="http://schemas.openxmlformats.org/officeDocument/2006/relationships/hyperlink" Target="https://classroom.udacity.com/courses/ud189/lessons/3652509443/concepts/6416592080923"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faculty.salina.k-state.edu/tim/ossg/Introduction/struct.html" TargetMode="External"/><Relationship Id="rId2" Type="http://schemas.openxmlformats.org/officeDocument/2006/relationships/hyperlink" Target="https://www.personal.kent.edu/~rmuhamma/OpSystems/Myos/sysComponent.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133600"/>
            <a:ext cx="7772400" cy="1447800"/>
          </a:xfrm>
        </p:spPr>
        <p:txBody>
          <a:bodyPr>
            <a:normAutofit/>
          </a:bodyPr>
          <a:lstStyle/>
          <a:p>
            <a:pPr algn="ctr"/>
            <a:r>
              <a:rPr lang="en-US" sz="3200" dirty="0" smtClean="0">
                <a:latin typeface="Arial Black" pitchFamily="34" charset="0"/>
              </a:rPr>
              <a:t>Advance Operating System </a:t>
            </a:r>
            <a:endParaRPr lang="en-US" sz="3200" dirty="0">
              <a:latin typeface="Arial Black" pitchFamily="34" charset="0"/>
            </a:endParaRPr>
          </a:p>
        </p:txBody>
      </p:sp>
      <p:sp>
        <p:nvSpPr>
          <p:cNvPr id="2051" name="Rectangle 3"/>
          <p:cNvSpPr>
            <a:spLocks noGrp="1" noChangeArrowheads="1"/>
          </p:cNvSpPr>
          <p:nvPr>
            <p:ph type="subTitle" idx="1"/>
          </p:nvPr>
        </p:nvSpPr>
        <p:spPr>
          <a:xfrm>
            <a:off x="609600" y="3429000"/>
            <a:ext cx="7854696" cy="1752600"/>
          </a:xfrm>
        </p:spPr>
        <p:txBody>
          <a:bodyPr/>
          <a:lstStyle/>
          <a:p>
            <a:r>
              <a:rPr lang="en-US" dirty="0" smtClean="0">
                <a:solidFill>
                  <a:srgbClr val="C00000"/>
                </a:solidFill>
              </a:rPr>
              <a:t> </a:t>
            </a:r>
            <a:endParaRPr lang="en-US" dirty="0">
              <a:solidFill>
                <a:srgbClr val="C00000"/>
              </a:solidFill>
            </a:endParaRPr>
          </a:p>
        </p:txBody>
      </p:sp>
      <p:sp>
        <p:nvSpPr>
          <p:cNvPr id="4" name="Footer Placeholder 3"/>
          <p:cNvSpPr>
            <a:spLocks noGrp="1"/>
          </p:cNvSpPr>
          <p:nvPr>
            <p:ph type="ftr" sz="quarter" idx="11"/>
          </p:nvPr>
        </p:nvSpPr>
        <p:spPr>
          <a:xfrm>
            <a:off x="762000" y="3657600"/>
            <a:ext cx="5276850" cy="930276"/>
          </a:xfrm>
          <a:ln>
            <a:solidFill>
              <a:schemeClr val="bg1"/>
            </a:solidFill>
          </a:ln>
        </p:spPr>
        <p:txBody>
          <a:bodyPr/>
          <a:lstStyle/>
          <a:p>
            <a:r>
              <a:rPr lang="en-US" sz="3600" b="1" dirty="0" smtClean="0"/>
              <a:t>University of Haripur</a:t>
            </a:r>
            <a:endParaRPr lang="en-US" sz="3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Call</a:t>
            </a:r>
            <a:endParaRPr lang="en-US" dirty="0"/>
          </a:p>
        </p:txBody>
      </p:sp>
      <p:sp>
        <p:nvSpPr>
          <p:cNvPr id="3" name="Content Placeholder 2"/>
          <p:cNvSpPr>
            <a:spLocks noGrp="1"/>
          </p:cNvSpPr>
          <p:nvPr>
            <p:ph idx="1"/>
          </p:nvPr>
        </p:nvSpPr>
        <p:spPr>
          <a:xfrm>
            <a:off x="628650" y="1825625"/>
            <a:ext cx="7886700" cy="1679575"/>
          </a:xfrm>
        </p:spPr>
        <p:txBody>
          <a:bodyPr/>
          <a:lstStyle/>
          <a:p>
            <a:r>
              <a:rPr lang="en-US" dirty="0" smtClean="0"/>
              <a:t>System call provide interface to the services  made available by OS </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7000"/>
            <a:ext cx="9144000" cy="4718462"/>
          </a:xfrm>
          <a:prstGeom prst="rect">
            <a:avLst/>
          </a:prstGeom>
        </p:spPr>
      </p:pic>
    </p:spTree>
    <p:extLst>
      <p:ext uri="{BB962C8B-B14F-4D97-AF65-F5344CB8AC3E}">
        <p14:creationId xmlns:p14="http://schemas.microsoft.com/office/powerpoint/2010/main" val="2770302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Call</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981200"/>
            <a:ext cx="7886699" cy="4375151"/>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713926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Call</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25624"/>
            <a:ext cx="7696199" cy="4803775"/>
          </a:xfrm>
        </p:spPr>
      </p:pic>
    </p:spTree>
    <p:extLst>
      <p:ext uri="{BB962C8B-B14F-4D97-AF65-F5344CB8AC3E}">
        <p14:creationId xmlns:p14="http://schemas.microsoft.com/office/powerpoint/2010/main" val="58783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Program</a:t>
            </a:r>
          </a:p>
        </p:txBody>
      </p:sp>
      <p:sp>
        <p:nvSpPr>
          <p:cNvPr id="3" name="Content Placeholder 2"/>
          <p:cNvSpPr>
            <a:spLocks noGrp="1"/>
          </p:cNvSpPr>
          <p:nvPr>
            <p:ph idx="1"/>
          </p:nvPr>
        </p:nvSpPr>
        <p:spPr/>
        <p:txBody>
          <a:bodyPr/>
          <a:lstStyle/>
          <a:p>
            <a:pPr algn="just"/>
            <a:r>
              <a:rPr lang="en-US" dirty="0"/>
              <a:t>The </a:t>
            </a:r>
            <a:r>
              <a:rPr lang="en-US" b="1" dirty="0"/>
              <a:t>system programs</a:t>
            </a:r>
            <a:r>
              <a:rPr lang="en-US" dirty="0"/>
              <a:t> are used to </a:t>
            </a:r>
            <a:r>
              <a:rPr lang="en-US" b="1" dirty="0"/>
              <a:t>program</a:t>
            </a:r>
            <a:r>
              <a:rPr lang="en-US" dirty="0"/>
              <a:t> the </a:t>
            </a:r>
            <a:r>
              <a:rPr lang="en-US" b="1" dirty="0"/>
              <a:t>operating system software</a:t>
            </a:r>
            <a:r>
              <a:rPr lang="en-US" dirty="0"/>
              <a:t>. While </a:t>
            </a:r>
            <a:r>
              <a:rPr lang="en-US" b="1" dirty="0"/>
              <a:t>application programs</a:t>
            </a:r>
            <a:r>
              <a:rPr lang="en-US" dirty="0"/>
              <a:t> provide </a:t>
            </a:r>
            <a:r>
              <a:rPr lang="en-US" b="1" dirty="0"/>
              <a:t>software</a:t>
            </a:r>
            <a:r>
              <a:rPr lang="en-US" dirty="0"/>
              <a:t> that </a:t>
            </a:r>
            <a:r>
              <a:rPr lang="en-US" b="1" dirty="0"/>
              <a:t>is</a:t>
            </a:r>
            <a:r>
              <a:rPr lang="en-US" dirty="0"/>
              <a:t> used directly by the user, </a:t>
            </a:r>
            <a:r>
              <a:rPr lang="en-US" b="1" dirty="0"/>
              <a:t>system programs</a:t>
            </a:r>
            <a:r>
              <a:rPr lang="en-US" dirty="0"/>
              <a:t> provide </a:t>
            </a:r>
            <a:r>
              <a:rPr lang="en-US" b="1" dirty="0"/>
              <a:t>software</a:t>
            </a:r>
            <a:r>
              <a:rPr lang="en-US" dirty="0"/>
              <a:t> that are used by other </a:t>
            </a:r>
            <a:r>
              <a:rPr lang="en-US" b="1" dirty="0"/>
              <a:t>systems</a:t>
            </a:r>
            <a:r>
              <a:rPr lang="en-US" dirty="0"/>
              <a:t> such</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1994826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Program</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25624"/>
            <a:ext cx="8229599" cy="4727575"/>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892307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Program</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133599"/>
            <a:ext cx="8058150" cy="4222751"/>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197468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Control Block</a:t>
            </a:r>
            <a:br>
              <a:rPr lang="en-US" dirty="0"/>
            </a:br>
            <a:r>
              <a:rPr lang="en-US" dirty="0"/>
              <a:t>(PCB)</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884930"/>
            <a:ext cx="8210550" cy="121920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3109572"/>
            <a:ext cx="8210550" cy="3748427"/>
          </a:xfrm>
          <a:prstGeom prst="rect">
            <a:avLst/>
          </a:prstGeom>
        </p:spPr>
      </p:pic>
    </p:spTree>
    <p:extLst>
      <p:ext uri="{BB962C8B-B14F-4D97-AF65-F5344CB8AC3E}">
        <p14:creationId xmlns:p14="http://schemas.microsoft.com/office/powerpoint/2010/main" val="2741304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Control Block</a:t>
            </a:r>
            <a:br>
              <a:rPr lang="en-US" dirty="0" smtClean="0"/>
            </a:br>
            <a:r>
              <a:rPr lang="en-US" dirty="0" smtClean="0"/>
              <a:t>(PCB)</a:t>
            </a:r>
            <a:endParaRPr lang="en-US" baseline="30000" dirty="0"/>
          </a:p>
        </p:txBody>
      </p:sp>
      <p:sp>
        <p:nvSpPr>
          <p:cNvPr id="3" name="Content Placeholder 2"/>
          <p:cNvSpPr>
            <a:spLocks noGrp="1"/>
          </p:cNvSpPr>
          <p:nvPr>
            <p:ph idx="1"/>
          </p:nvPr>
        </p:nvSpPr>
        <p:spPr/>
        <p:txBody>
          <a:bodyPr/>
          <a:lstStyle/>
          <a:p>
            <a:r>
              <a:rPr lang="en-US" dirty="0" smtClean="0"/>
              <a:t>Part of information contain in Process control block (PCB) and it is divide in two class</a:t>
            </a:r>
          </a:p>
          <a:p>
            <a:pPr lvl="1"/>
            <a:r>
              <a:rPr lang="en-US" dirty="0" smtClean="0"/>
              <a:t>Information which define CPU context(CPU )</a:t>
            </a:r>
          </a:p>
          <a:p>
            <a:pPr lvl="2"/>
            <a:r>
              <a:rPr lang="en-US" dirty="0" smtClean="0"/>
              <a:t>Register , stack pointer , program counter , memory table . i/o tables</a:t>
            </a:r>
          </a:p>
          <a:p>
            <a:pPr lvl="1"/>
            <a:r>
              <a:rPr lang="en-US" dirty="0" smtClean="0"/>
              <a:t>Information which define general system context </a:t>
            </a:r>
          </a:p>
          <a:p>
            <a:pPr lvl="1"/>
            <a:r>
              <a:rPr lang="en-US" dirty="0" smtClean="0"/>
              <a:t>Program counter contain the address of next instruction that execute next</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8280897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table </a:t>
            </a:r>
            <a:endParaRPr lang="en-US" dirty="0"/>
          </a:p>
        </p:txBody>
      </p:sp>
      <p:sp>
        <p:nvSpPr>
          <p:cNvPr id="3" name="Content Placeholder 2"/>
          <p:cNvSpPr>
            <a:spLocks noGrp="1"/>
          </p:cNvSpPr>
          <p:nvPr>
            <p:ph idx="1"/>
          </p:nvPr>
        </p:nvSpPr>
        <p:spPr/>
        <p:txBody>
          <a:bodyPr/>
          <a:lstStyle/>
          <a:p>
            <a:r>
              <a:rPr lang="en-US" dirty="0"/>
              <a:t>Allocation of main memory to processes </a:t>
            </a:r>
            <a:endParaRPr lang="en-US" dirty="0" smtClean="0"/>
          </a:p>
          <a:p>
            <a:r>
              <a:rPr lang="en-US" dirty="0" smtClean="0"/>
              <a:t> </a:t>
            </a:r>
            <a:r>
              <a:rPr lang="en-US" dirty="0"/>
              <a:t>Allocation of secondary memory to processes </a:t>
            </a:r>
          </a:p>
          <a:p>
            <a:r>
              <a:rPr lang="en-US" dirty="0" smtClean="0"/>
              <a:t>Protection </a:t>
            </a:r>
            <a:r>
              <a:rPr lang="en-US" dirty="0"/>
              <a:t>attributes for access to shared memory regions </a:t>
            </a:r>
            <a:endParaRPr lang="en-US" dirty="0" smtClean="0"/>
          </a:p>
          <a:p>
            <a:r>
              <a:rPr lang="en-US" dirty="0" smtClean="0"/>
              <a:t> </a:t>
            </a:r>
            <a:r>
              <a:rPr lang="en-US" dirty="0"/>
              <a:t>Information needed to manage virtual memory</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966509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 tables </a:t>
            </a:r>
            <a:endParaRPr lang="en-US" dirty="0"/>
          </a:p>
        </p:txBody>
      </p:sp>
      <p:sp>
        <p:nvSpPr>
          <p:cNvPr id="3" name="Content Placeholder 2"/>
          <p:cNvSpPr>
            <a:spLocks noGrp="1"/>
          </p:cNvSpPr>
          <p:nvPr>
            <p:ph idx="1"/>
          </p:nvPr>
        </p:nvSpPr>
        <p:spPr/>
        <p:txBody>
          <a:bodyPr/>
          <a:lstStyle/>
          <a:p>
            <a:r>
              <a:rPr lang="en-US" dirty="0" smtClean="0"/>
              <a:t> </a:t>
            </a:r>
            <a:r>
              <a:rPr lang="en-US" dirty="0"/>
              <a:t>I/O device is available or assigned </a:t>
            </a:r>
          </a:p>
          <a:p>
            <a:r>
              <a:rPr lang="en-US" dirty="0" smtClean="0"/>
              <a:t>Status </a:t>
            </a:r>
            <a:r>
              <a:rPr lang="en-US" dirty="0"/>
              <a:t>of I/O operation </a:t>
            </a:r>
            <a:endParaRPr lang="en-US" dirty="0" smtClean="0"/>
          </a:p>
          <a:p>
            <a:r>
              <a:rPr lang="en-US" dirty="0" smtClean="0"/>
              <a:t> </a:t>
            </a:r>
            <a:r>
              <a:rPr lang="en-US" dirty="0"/>
              <a:t>Location in main memory being used as the source or destination of the I/O transfer</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0842921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Today’s Agenda</a:t>
            </a:r>
            <a:endParaRPr lang="en-US" b="1" dirty="0"/>
          </a:p>
        </p:txBody>
      </p:sp>
      <p:sp>
        <p:nvSpPr>
          <p:cNvPr id="3" name="Content Placeholder 2"/>
          <p:cNvSpPr>
            <a:spLocks noGrp="1"/>
          </p:cNvSpPr>
          <p:nvPr>
            <p:ph idx="1"/>
          </p:nvPr>
        </p:nvSpPr>
        <p:spPr/>
        <p:txBody>
          <a:bodyPr>
            <a:normAutofit fontScale="25000" lnSpcReduction="20000"/>
          </a:bodyPr>
          <a:lstStyle/>
          <a:p>
            <a:pPr marL="685800">
              <a:buNone/>
            </a:pPr>
            <a:endParaRPr lang="en-US" sz="3600" baseline="30000" dirty="0" smtClean="0"/>
          </a:p>
          <a:p>
            <a:pPr marL="182880"/>
            <a:r>
              <a:rPr lang="en-US" sz="8000" dirty="0">
                <a:hlinkClick r:id="rId3"/>
              </a:rPr>
              <a:t>Suspending Processes (7-State Model)</a:t>
            </a:r>
            <a:endParaRPr lang="en-US" sz="8000" dirty="0"/>
          </a:p>
          <a:p>
            <a:pPr marL="182880"/>
            <a:r>
              <a:rPr lang="en-US" sz="8000" dirty="0"/>
              <a:t>Unix SVR4 processes</a:t>
            </a:r>
          </a:p>
          <a:p>
            <a:pPr marL="182880"/>
            <a:r>
              <a:rPr lang="en-US" sz="8000" dirty="0">
                <a:hlinkClick r:id="rId4"/>
              </a:rPr>
              <a:t>Modes of </a:t>
            </a:r>
            <a:r>
              <a:rPr lang="en-US" sz="8000" dirty="0" smtClean="0">
                <a:hlinkClick r:id="rId4"/>
              </a:rPr>
              <a:t>Execution</a:t>
            </a:r>
            <a:endParaRPr lang="en-US" sz="8000" dirty="0"/>
          </a:p>
          <a:p>
            <a:pPr marL="182880"/>
            <a:r>
              <a:rPr lang="en-US" sz="8000" dirty="0"/>
              <a:t>System Call </a:t>
            </a:r>
            <a:r>
              <a:rPr lang="en-US" sz="8000" dirty="0" smtClean="0"/>
              <a:t>P</a:t>
            </a:r>
            <a:endParaRPr lang="en-US" sz="8000" dirty="0"/>
          </a:p>
          <a:p>
            <a:pPr marL="182880"/>
            <a:r>
              <a:rPr lang="en-US" sz="8000" dirty="0">
                <a:hlinkClick r:id="rId5"/>
              </a:rPr>
              <a:t>System Program</a:t>
            </a:r>
            <a:endParaRPr lang="en-US" sz="8000" dirty="0"/>
          </a:p>
          <a:p>
            <a:pPr marL="182880"/>
            <a:r>
              <a:rPr lang="en-US" sz="8000" dirty="0">
                <a:hlinkClick r:id="rId6"/>
              </a:rPr>
              <a:t>Process Control Block (PCB)</a:t>
            </a:r>
            <a:endParaRPr lang="en-US" sz="8000" dirty="0"/>
          </a:p>
          <a:p>
            <a:pPr marL="182880"/>
            <a:r>
              <a:rPr lang="en-US" sz="8000" dirty="0"/>
              <a:t> PCB- Memory </a:t>
            </a:r>
            <a:r>
              <a:rPr lang="en-US" sz="8000" dirty="0" smtClean="0"/>
              <a:t>Table</a:t>
            </a:r>
            <a:endParaRPr lang="en-US" sz="8000" dirty="0"/>
          </a:p>
          <a:p>
            <a:pPr marL="182880"/>
            <a:r>
              <a:rPr lang="en-US" sz="8000" dirty="0">
                <a:hlinkClick r:id="rId7"/>
              </a:rPr>
              <a:t>PCB- IO </a:t>
            </a:r>
            <a:r>
              <a:rPr lang="en-US" sz="8000" dirty="0" smtClean="0">
                <a:hlinkClick r:id="rId7"/>
              </a:rPr>
              <a:t>tables</a:t>
            </a:r>
            <a:endParaRPr lang="en-US" sz="8000" dirty="0"/>
          </a:p>
          <a:p>
            <a:pPr marL="182880"/>
            <a:r>
              <a:rPr lang="en-US" sz="8000" dirty="0">
                <a:hlinkClick r:id="rId8"/>
              </a:rPr>
              <a:t> PCB- File tabl</a:t>
            </a:r>
            <a:r>
              <a:rPr lang="en-US" sz="8000" dirty="0"/>
              <a:t>e</a:t>
            </a:r>
          </a:p>
          <a:p>
            <a:pPr marL="182880"/>
            <a:r>
              <a:rPr lang="en-US" sz="8000" dirty="0">
                <a:hlinkClick r:id="rId9"/>
              </a:rPr>
              <a:t>Fork: Creating new processes</a:t>
            </a:r>
            <a:endParaRPr lang="en-US" sz="8000" dirty="0"/>
          </a:p>
          <a:p>
            <a:pPr marL="0" indent="0">
              <a:buNone/>
            </a:pPr>
            <a:r>
              <a:rPr lang="en-US" sz="8000" dirty="0">
                <a:hlinkClick r:id="rId10"/>
              </a:rPr>
              <a:t> Fork: With the example </a:t>
            </a:r>
            <a:endParaRPr lang="en-US" sz="8000" dirty="0"/>
          </a:p>
          <a:p>
            <a:pPr marL="685800"/>
            <a:endParaRPr lang="en-US" sz="4000" dirty="0" smtClean="0"/>
          </a:p>
          <a:p>
            <a:pPr marL="685800"/>
            <a:endParaRPr lang="en-US" sz="4000" b="1" dirty="0" smtClean="0">
              <a:solidFill>
                <a:schemeClr val="tx1"/>
              </a:solidFill>
            </a:endParaRPr>
          </a:p>
          <a:p>
            <a:pPr marL="685800"/>
            <a:endParaRPr lang="en-US" sz="3600" dirty="0" smtClean="0">
              <a:solidFill>
                <a:schemeClr val="tx1"/>
              </a:solidFill>
            </a:endParaRPr>
          </a:p>
          <a:p>
            <a:pPr lvl="3">
              <a:buNone/>
            </a:pPr>
            <a:endParaRPr lang="en-US" sz="3400" dirty="0" smtClean="0">
              <a:solidFill>
                <a:schemeClr val="tx1"/>
              </a:solidFill>
            </a:endParaRPr>
          </a:p>
          <a:p>
            <a:endParaRPr lang="en-US" dirty="0" smtClean="0"/>
          </a:p>
          <a:p>
            <a:pPr>
              <a:buNone/>
            </a:pPr>
            <a:endParaRPr lang="en-US" dirty="0" smtClean="0"/>
          </a:p>
          <a:p>
            <a:r>
              <a:rPr lang="en-US" dirty="0" smtClean="0"/>
              <a:t> </a:t>
            </a:r>
            <a:endParaRPr lang="en-US" dirty="0"/>
          </a:p>
        </p:txBody>
      </p:sp>
      <p:sp>
        <p:nvSpPr>
          <p:cNvPr id="4" name="Footer Placeholder 3"/>
          <p:cNvSpPr>
            <a:spLocks noGrp="1"/>
          </p:cNvSpPr>
          <p:nvPr>
            <p:ph type="ftr" sz="quarter" idx="11"/>
          </p:nvPr>
        </p:nvSpPr>
        <p:spPr>
          <a:xfrm>
            <a:off x="2971800" y="6172200"/>
            <a:ext cx="3086100" cy="365125"/>
          </a:xfrm>
        </p:spPr>
        <p:txBody>
          <a:bodyPr/>
          <a:lstStyle/>
          <a:p>
            <a:r>
              <a:rPr lang="en-US" dirty="0" smtClean="0"/>
              <a:t>University of Haripur</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File table </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lnSpcReduction="10000"/>
          </a:bodyPr>
          <a:lstStyle/>
          <a:p>
            <a:pPr lvl="0"/>
            <a:r>
              <a:rPr lang="en-US" dirty="0"/>
              <a:t>Which files is opens </a:t>
            </a:r>
          </a:p>
          <a:p>
            <a:pPr lvl="0"/>
            <a:r>
              <a:rPr lang="en-US" dirty="0"/>
              <a:t>Existence of file is open</a:t>
            </a:r>
          </a:p>
          <a:p>
            <a:pPr lvl="0"/>
            <a:r>
              <a:rPr lang="en-US" dirty="0"/>
              <a:t>Location on secondary memory </a:t>
            </a:r>
          </a:p>
          <a:p>
            <a:pPr lvl="0"/>
            <a:r>
              <a:rPr lang="en-US" dirty="0"/>
              <a:t>Current state</a:t>
            </a:r>
          </a:p>
          <a:p>
            <a:pPr lvl="0"/>
            <a:r>
              <a:rPr lang="en-US" dirty="0"/>
              <a:t>Attribute </a:t>
            </a:r>
          </a:p>
          <a:p>
            <a:pPr lvl="0"/>
            <a:r>
              <a:rPr lang="en-US" dirty="0"/>
              <a:t>Location on secondary memory </a:t>
            </a:r>
          </a:p>
          <a:p>
            <a:pPr lvl="0"/>
            <a:r>
              <a:rPr lang="en-US" dirty="0"/>
              <a:t>Current Status </a:t>
            </a:r>
          </a:p>
          <a:p>
            <a:pPr lvl="0"/>
            <a:r>
              <a:rPr lang="en-US" dirty="0"/>
              <a:t>Sometimes this information is maintained by a file management system</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921291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Control Block </a:t>
            </a:r>
          </a:p>
        </p:txBody>
      </p:sp>
      <p:sp>
        <p:nvSpPr>
          <p:cNvPr id="3" name="Content Placeholder 2"/>
          <p:cNvSpPr>
            <a:spLocks noGrp="1"/>
          </p:cNvSpPr>
          <p:nvPr>
            <p:ph idx="1"/>
          </p:nvPr>
        </p:nvSpPr>
        <p:spPr/>
        <p:txBody>
          <a:bodyPr>
            <a:normAutofit fontScale="47500" lnSpcReduction="20000"/>
          </a:bodyPr>
          <a:lstStyle/>
          <a:p>
            <a:pPr lvl="0"/>
            <a:r>
              <a:rPr lang="en-US" sz="3700" b="1" dirty="0"/>
              <a:t>Process identification  </a:t>
            </a:r>
            <a:endParaRPr lang="en-US" sz="3700" dirty="0"/>
          </a:p>
          <a:p>
            <a:pPr lvl="1"/>
            <a:r>
              <a:rPr lang="en-US" sz="3300" dirty="0" smtClean="0"/>
              <a:t>Identifiers</a:t>
            </a:r>
            <a:endParaRPr lang="en-US" sz="3300" dirty="0"/>
          </a:p>
          <a:p>
            <a:pPr lvl="2"/>
            <a:r>
              <a:rPr lang="en-US" sz="2900" dirty="0"/>
              <a:t>Numeric identifiers that may be stored with the process control block include Identifier of this process</a:t>
            </a:r>
          </a:p>
          <a:p>
            <a:pPr lvl="3"/>
            <a:r>
              <a:rPr lang="en-US" sz="2700" dirty="0"/>
              <a:t>Identifier of the process that created this process (parent process)</a:t>
            </a:r>
          </a:p>
          <a:p>
            <a:pPr lvl="3"/>
            <a:r>
              <a:rPr lang="en-US" sz="2700" dirty="0"/>
              <a:t>User identifier</a:t>
            </a:r>
          </a:p>
          <a:p>
            <a:r>
              <a:rPr lang="en-US" sz="3700" b="1" dirty="0"/>
              <a:t>Process Control Information </a:t>
            </a:r>
            <a:endParaRPr lang="en-US" sz="3700" dirty="0"/>
          </a:p>
          <a:p>
            <a:r>
              <a:rPr lang="en-US" sz="3700" dirty="0"/>
              <a:t> Scheduling and State Information</a:t>
            </a:r>
          </a:p>
          <a:p>
            <a:pPr lvl="2"/>
            <a:r>
              <a:rPr lang="en-US" sz="2900" dirty="0"/>
              <a:t> This is information that is needed by the operating system to perform its scheduling function. Typical items of information: </a:t>
            </a:r>
          </a:p>
          <a:p>
            <a:pPr lvl="2"/>
            <a:r>
              <a:rPr lang="en-US" sz="2900" dirty="0"/>
              <a:t>Process state: defines the readiness of the process to be scheduled for execution (e.g., running, ready, waiting, halted). </a:t>
            </a:r>
          </a:p>
          <a:p>
            <a:pPr lvl="2"/>
            <a:r>
              <a:rPr lang="en-US" sz="2900" dirty="0"/>
              <a:t> Priority: One or more fields may be used to describe the scheduling priority of the process. In some systems, several values are required (e.g., default, current, highest-allowable) </a:t>
            </a:r>
          </a:p>
          <a:p>
            <a:pPr lvl="2"/>
            <a:r>
              <a:rPr lang="en-US" sz="2900" dirty="0"/>
              <a:t>Priority may be assigned by user </a:t>
            </a:r>
          </a:p>
          <a:p>
            <a:pPr lvl="2"/>
            <a:r>
              <a:rPr lang="en-US" sz="2900" dirty="0"/>
              <a:t>Scheduling-related information: This will depend on the scheduling algorithm used. Examples are the amount of time that the process has been waiting and the amount of time that the process executed the last time it was running. </a:t>
            </a:r>
          </a:p>
          <a:p>
            <a:pPr lvl="2"/>
            <a:r>
              <a:rPr lang="en-US" sz="2900" dirty="0"/>
              <a:t>Event: Identity of event the process is waiting before it can be resume</a:t>
            </a:r>
          </a:p>
          <a:p>
            <a:pPr lvl="2"/>
            <a:r>
              <a:rPr lang="en-US" sz="2900" dirty="0"/>
              <a:t>Who is the user and owner </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5977618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Control </a:t>
            </a:r>
            <a:r>
              <a:rPr lang="en-US" dirty="0" smtClean="0"/>
              <a:t>Block</a:t>
            </a:r>
            <a:r>
              <a:rPr lang="en-US" baseline="30000" dirty="0" smtClean="0"/>
              <a:t>2</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Inter-process Communication </a:t>
            </a:r>
            <a:endParaRPr lang="en-US" dirty="0" smtClean="0"/>
          </a:p>
          <a:p>
            <a:pPr lvl="1"/>
            <a:r>
              <a:rPr lang="en-US" dirty="0" smtClean="0"/>
              <a:t> </a:t>
            </a:r>
            <a:r>
              <a:rPr lang="en-US" dirty="0"/>
              <a:t>Various flags, signals, and messages may be associated with communication between two independent processes. Some or all of this information may be maintained in the process control </a:t>
            </a:r>
            <a:r>
              <a:rPr lang="en-US" dirty="0" smtClean="0"/>
              <a:t>block</a:t>
            </a:r>
          </a:p>
          <a:p>
            <a:pPr lvl="1"/>
            <a:r>
              <a:rPr lang="en-US" dirty="0" smtClean="0"/>
              <a:t>If there any mechanism used for inter-process </a:t>
            </a:r>
          </a:p>
          <a:p>
            <a:r>
              <a:rPr lang="en-US" dirty="0"/>
              <a:t>Process Privileges </a:t>
            </a:r>
            <a:endParaRPr lang="en-US" dirty="0" smtClean="0"/>
          </a:p>
          <a:p>
            <a:pPr lvl="1"/>
            <a:r>
              <a:rPr lang="en-US" dirty="0" smtClean="0"/>
              <a:t> </a:t>
            </a:r>
            <a:r>
              <a:rPr lang="en-US" dirty="0"/>
              <a:t>Processes are granted privileges in terms of the memory that may be accessed and the types of instructions that may be executed. In addition, privileges may apply to the use of system utilities and services.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9201533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Termination </a:t>
            </a:r>
          </a:p>
        </p:txBody>
      </p:sp>
      <p:sp>
        <p:nvSpPr>
          <p:cNvPr id="3" name="Content Placeholder 2"/>
          <p:cNvSpPr>
            <a:spLocks noGrp="1"/>
          </p:cNvSpPr>
          <p:nvPr>
            <p:ph idx="1"/>
          </p:nvPr>
        </p:nvSpPr>
        <p:spPr/>
        <p:txBody>
          <a:bodyPr/>
          <a:lstStyle/>
          <a:p>
            <a:r>
              <a:rPr lang="en-US" dirty="0"/>
              <a:t>Normal exit (voluntary). </a:t>
            </a:r>
            <a:endParaRPr lang="en-US" dirty="0" smtClean="0"/>
          </a:p>
          <a:p>
            <a:r>
              <a:rPr lang="en-US" dirty="0" smtClean="0"/>
              <a:t>2</a:t>
            </a:r>
            <a:r>
              <a:rPr lang="en-US" dirty="0"/>
              <a:t>. Error exit (voluntary). </a:t>
            </a:r>
            <a:endParaRPr lang="en-US" dirty="0" smtClean="0"/>
          </a:p>
          <a:p>
            <a:r>
              <a:rPr lang="en-US" dirty="0" smtClean="0"/>
              <a:t>3</a:t>
            </a:r>
            <a:r>
              <a:rPr lang="en-US" dirty="0"/>
              <a:t>. Fatal error (</a:t>
            </a:r>
            <a:r>
              <a:rPr lang="en-US" dirty="0" smtClean="0"/>
              <a:t>involuntary)-Divide by zero </a:t>
            </a:r>
          </a:p>
          <a:p>
            <a:r>
              <a:rPr lang="en-US" dirty="0" smtClean="0"/>
              <a:t>4</a:t>
            </a:r>
            <a:r>
              <a:rPr lang="en-US" dirty="0"/>
              <a:t>. Killed by another process (involuntary</a:t>
            </a:r>
            <a:r>
              <a:rPr lang="en-US" dirty="0" smtClean="0"/>
              <a:t>).</a:t>
            </a:r>
          </a:p>
          <a:p>
            <a:pPr lvl="1"/>
            <a:r>
              <a:rPr lang="en-US" dirty="0" smtClean="0"/>
              <a:t>Process </a:t>
            </a:r>
            <a:r>
              <a:rPr lang="en-US" dirty="0"/>
              <a:t>executes a system call telling the operating system to kill some other process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5406681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fork</a:t>
            </a:r>
            <a:r>
              <a:rPr lang="en-US" dirty="0"/>
              <a:t>: Creating new processes </a:t>
            </a:r>
          </a:p>
        </p:txBody>
      </p:sp>
      <p:sp>
        <p:nvSpPr>
          <p:cNvPr id="3" name="Content Placeholder 2"/>
          <p:cNvSpPr>
            <a:spLocks noGrp="1"/>
          </p:cNvSpPr>
          <p:nvPr>
            <p:ph idx="1"/>
          </p:nvPr>
        </p:nvSpPr>
        <p:spPr/>
        <p:txBody>
          <a:bodyPr>
            <a:normAutofit lnSpcReduction="10000"/>
          </a:bodyPr>
          <a:lstStyle/>
          <a:p>
            <a:r>
              <a:rPr lang="en-US" dirty="0" smtClean="0"/>
              <a:t>How process is create in Linux</a:t>
            </a:r>
          </a:p>
          <a:p>
            <a:r>
              <a:rPr lang="en-US" dirty="0" smtClean="0"/>
              <a:t>There child and parent relationship between process </a:t>
            </a:r>
          </a:p>
          <a:p>
            <a:r>
              <a:rPr lang="en-US" dirty="0" smtClean="0"/>
              <a:t>In window there is no such relation ship and there is only pair relationship and it used win32 function call </a:t>
            </a:r>
          </a:p>
          <a:p>
            <a:r>
              <a:rPr lang="en-US" dirty="0" err="1"/>
              <a:t>int</a:t>
            </a:r>
            <a:r>
              <a:rPr lang="en-US" dirty="0"/>
              <a:t> fork(void) </a:t>
            </a:r>
          </a:p>
          <a:p>
            <a:pPr lvl="1"/>
            <a:r>
              <a:rPr lang="en-US" dirty="0" smtClean="0"/>
              <a:t>creates </a:t>
            </a:r>
            <a:r>
              <a:rPr lang="en-US" dirty="0"/>
              <a:t>a new process (child process) that is identical to the calling process (parent process) </a:t>
            </a:r>
          </a:p>
          <a:p>
            <a:pPr lvl="1"/>
            <a:r>
              <a:rPr lang="en-US" dirty="0" smtClean="0"/>
              <a:t>returns </a:t>
            </a:r>
            <a:r>
              <a:rPr lang="en-US" dirty="0"/>
              <a:t>0 to the child process </a:t>
            </a:r>
          </a:p>
          <a:p>
            <a:pPr lvl="1"/>
            <a:r>
              <a:rPr lang="en-US" dirty="0" smtClean="0"/>
              <a:t>returns </a:t>
            </a:r>
            <a:r>
              <a:rPr lang="en-US" dirty="0"/>
              <a:t>child‘s </a:t>
            </a:r>
            <a:r>
              <a:rPr lang="en-US" dirty="0" err="1"/>
              <a:t>pid</a:t>
            </a:r>
            <a:r>
              <a:rPr lang="en-US" dirty="0"/>
              <a:t> to the parent process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672443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Fork with example</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28650" y="1905000"/>
            <a:ext cx="7886700" cy="4816476"/>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419168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fork: Creating new processes </a:t>
            </a:r>
          </a:p>
        </p:txBody>
      </p:sp>
      <p:sp>
        <p:nvSpPr>
          <p:cNvPr id="3" name="Content Placeholder 2"/>
          <p:cNvSpPr>
            <a:spLocks noGrp="1"/>
          </p:cNvSpPr>
          <p:nvPr>
            <p:ph idx="1"/>
          </p:nvPr>
        </p:nvSpPr>
        <p:spPr/>
        <p:txBody>
          <a:bodyPr/>
          <a:lstStyle/>
          <a:p>
            <a:r>
              <a:rPr lang="en-US" dirty="0" smtClean="0"/>
              <a:t>Logical steps </a:t>
            </a:r>
          </a:p>
          <a:p>
            <a:pPr lvl="1"/>
            <a:r>
              <a:rPr lang="en-US" dirty="0" smtClean="0"/>
              <a:t>First we create address space </a:t>
            </a:r>
          </a:p>
          <a:p>
            <a:pPr lvl="1"/>
            <a:r>
              <a:rPr lang="en-US" dirty="0" smtClean="0"/>
              <a:t>And then excitable load in this space </a:t>
            </a:r>
          </a:p>
          <a:p>
            <a:r>
              <a:rPr lang="en-US" dirty="0" smtClean="0"/>
              <a:t>In Linux we can only create address space and it will be the copy of parent.</a:t>
            </a:r>
          </a:p>
          <a:p>
            <a:r>
              <a:rPr lang="en-US" dirty="0" smtClean="0"/>
              <a:t>The childe start execution where parent create this child</a:t>
            </a:r>
          </a:p>
          <a:p>
            <a:r>
              <a:rPr lang="en-US" dirty="0" smtClean="0"/>
              <a:t>This is called fork system call</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3302525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fork: Creating new processes </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1981200"/>
            <a:ext cx="7924800" cy="388620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500971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Fork Example #1</a:t>
            </a:r>
          </a:p>
        </p:txBody>
      </p:sp>
      <p:sp>
        <p:nvSpPr>
          <p:cNvPr id="3" name="Content Placeholder 2"/>
          <p:cNvSpPr>
            <a:spLocks noGrp="1"/>
          </p:cNvSpPr>
          <p:nvPr>
            <p:ph idx="1"/>
          </p:nvPr>
        </p:nvSpPr>
        <p:spPr/>
        <p:txBody>
          <a:bodyPr/>
          <a:lstStyle/>
          <a:p>
            <a:r>
              <a:rPr lang="en-US" dirty="0"/>
              <a:t>Key Points </a:t>
            </a:r>
          </a:p>
          <a:p>
            <a:pPr lvl="1"/>
            <a:r>
              <a:rPr lang="en-US" dirty="0" smtClean="0"/>
              <a:t>Parent </a:t>
            </a:r>
            <a:r>
              <a:rPr lang="en-US" dirty="0"/>
              <a:t>and child both run same code </a:t>
            </a:r>
          </a:p>
          <a:p>
            <a:pPr lvl="2"/>
            <a:r>
              <a:rPr lang="en-US" dirty="0" smtClean="0"/>
              <a:t>Distinguish </a:t>
            </a:r>
            <a:r>
              <a:rPr lang="en-US" dirty="0"/>
              <a:t>parent from child by return value from </a:t>
            </a:r>
            <a:r>
              <a:rPr lang="en-US" dirty="0" smtClean="0"/>
              <a:t>fork</a:t>
            </a:r>
          </a:p>
          <a:p>
            <a:pPr marL="914400" lvl="2" indent="0">
              <a:buNone/>
            </a:pP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509170"/>
            <a:ext cx="8077200" cy="2667793"/>
          </a:xfrm>
          <a:prstGeom prst="rect">
            <a:avLst/>
          </a:prstGeom>
        </p:spPr>
      </p:pic>
    </p:spTree>
    <p:extLst>
      <p:ext uri="{BB962C8B-B14F-4D97-AF65-F5344CB8AC3E}">
        <p14:creationId xmlns:p14="http://schemas.microsoft.com/office/powerpoint/2010/main" val="24771835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Fork Example #2 </a:t>
            </a:r>
          </a:p>
        </p:txBody>
      </p:sp>
      <p:sp>
        <p:nvSpPr>
          <p:cNvPr id="3" name="Content Placeholder 2"/>
          <p:cNvSpPr>
            <a:spLocks noGrp="1"/>
          </p:cNvSpPr>
          <p:nvPr>
            <p:ph idx="1"/>
          </p:nvPr>
        </p:nvSpPr>
        <p:spPr/>
        <p:txBody>
          <a:bodyPr/>
          <a:lstStyle/>
          <a:p>
            <a:r>
              <a:rPr lang="en-US" dirty="0"/>
              <a:t>Key Points </a:t>
            </a:r>
            <a:endParaRPr lang="en-US" dirty="0" smtClean="0"/>
          </a:p>
          <a:p>
            <a:pPr lvl="1"/>
            <a:r>
              <a:rPr lang="en-US" dirty="0" smtClean="0"/>
              <a:t> </a:t>
            </a:r>
            <a:r>
              <a:rPr lang="en-US" dirty="0"/>
              <a:t>Both parent and child can continue forking</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567438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304800"/>
            <a:ext cx="7886700" cy="1325563"/>
          </a:xfrm>
        </p:spPr>
        <p:txBody>
          <a:bodyPr>
            <a:normAutofit/>
          </a:bodyPr>
          <a:lstStyle/>
          <a:p>
            <a:pPr algn="ctr"/>
            <a:r>
              <a:rPr lang="en-US" sz="4000" b="1" dirty="0" smtClean="0"/>
              <a:t>Lesson Objective</a:t>
            </a:r>
            <a:endParaRPr lang="en-US" sz="4400" b="1" dirty="0">
              <a:solidFill>
                <a:schemeClr val="tx1"/>
              </a:solidFill>
            </a:endParaRPr>
          </a:p>
        </p:txBody>
      </p:sp>
      <p:sp>
        <p:nvSpPr>
          <p:cNvPr id="3" name="Content Placeholder 2"/>
          <p:cNvSpPr>
            <a:spLocks noGrp="1"/>
          </p:cNvSpPr>
          <p:nvPr>
            <p:ph idx="1"/>
          </p:nvPr>
        </p:nvSpPr>
        <p:spPr/>
        <p:txBody>
          <a:bodyPr>
            <a:normAutofit/>
          </a:bodyPr>
          <a:lstStyle/>
          <a:p>
            <a:r>
              <a:rPr lang="en-US" dirty="0" smtClean="0"/>
              <a:t>By the end of lesson:</a:t>
            </a:r>
          </a:p>
          <a:p>
            <a:pPr lvl="1"/>
            <a:r>
              <a:rPr lang="en-US" dirty="0" smtClean="0"/>
              <a:t>Ready to discussed  about PCB </a:t>
            </a:r>
          </a:p>
          <a:p>
            <a:pPr lvl="1"/>
            <a:r>
              <a:rPr lang="en-US" dirty="0" smtClean="0"/>
              <a:t>Understand the System Call </a:t>
            </a:r>
          </a:p>
          <a:p>
            <a:pPr lvl="1"/>
            <a:r>
              <a:rPr lang="en-US" dirty="0"/>
              <a:t>Unix SVR4 </a:t>
            </a:r>
            <a:r>
              <a:rPr lang="en-US" dirty="0" smtClean="0"/>
              <a:t>Processes</a:t>
            </a:r>
            <a:r>
              <a:rPr lang="en-US" baseline="30000" dirty="0" smtClean="0"/>
              <a:t>2</a:t>
            </a:r>
          </a:p>
          <a:p>
            <a:pPr lvl="1"/>
            <a:r>
              <a:rPr lang="en-US" dirty="0"/>
              <a:t>Modes of </a:t>
            </a:r>
            <a:r>
              <a:rPr lang="en-US" dirty="0" smtClean="0"/>
              <a:t>Execution</a:t>
            </a:r>
          </a:p>
          <a:p>
            <a:pPr lvl="1"/>
            <a:r>
              <a:rPr lang="en-US" dirty="0"/>
              <a:t>Operating System Control Structures </a:t>
            </a:r>
            <a:r>
              <a:rPr lang="en-US" baseline="30000" dirty="0" smtClean="0"/>
              <a:t>2</a:t>
            </a:r>
          </a:p>
          <a:p>
            <a:pPr lvl="1"/>
            <a:r>
              <a:rPr lang="en-US" dirty="0"/>
              <a:t>Memory table </a:t>
            </a:r>
            <a:endParaRPr lang="en-US" dirty="0" smtClean="0"/>
          </a:p>
          <a:p>
            <a:pPr lvl="1"/>
            <a:endParaRPr lang="en-US" dirty="0" smtClean="0"/>
          </a:p>
          <a:p>
            <a:endParaRPr lang="en-US" sz="2800" dirty="0" smtClean="0"/>
          </a:p>
          <a:p>
            <a:pPr algn="ctr">
              <a:buNone/>
            </a:pPr>
            <a:endParaRPr lang="en-US" sz="2400" dirty="0" smtClean="0"/>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normAutofit lnSpcReduction="10000"/>
          </a:bodyPr>
          <a:lstStyle/>
          <a:p>
            <a:r>
              <a:rPr lang="en-US" sz="2400" dirty="0" smtClean="0"/>
              <a:t>[1] CS703 Advanced Operating System</a:t>
            </a:r>
          </a:p>
          <a:p>
            <a:r>
              <a:rPr lang="en-US" sz="2000" dirty="0" smtClean="0">
                <a:hlinkClick r:id="rId3"/>
              </a:rPr>
              <a:t>https://www.youtube.com/watch?v=ADd4VQ6_owI&amp;list=PL9A3A425C6124EEDA</a:t>
            </a:r>
            <a:endParaRPr lang="en-US" sz="2000" dirty="0" smtClean="0"/>
          </a:p>
          <a:p>
            <a:r>
              <a:rPr lang="en-US" sz="2000" dirty="0" smtClean="0"/>
              <a:t>[2] Advanced Operating System</a:t>
            </a:r>
          </a:p>
          <a:p>
            <a:r>
              <a:rPr lang="en-US" sz="2000" dirty="0" smtClean="0">
                <a:hlinkClick r:id="rId4"/>
              </a:rPr>
              <a:t>https://classroom.udacity.com/courses/ud189/lessons/3652509443/concepts/6416592080923</a:t>
            </a:r>
            <a:endParaRPr lang="en-US" sz="2000" dirty="0" smtClean="0"/>
          </a:p>
          <a:p>
            <a:r>
              <a:rPr lang="en-US" sz="2000" dirty="0" smtClean="0"/>
              <a:t>[3] </a:t>
            </a:r>
            <a:r>
              <a:rPr lang="en-US" sz="2000" b="1" dirty="0" smtClean="0"/>
              <a:t>Operating System Concepts, 7th Edition</a:t>
            </a:r>
            <a:endParaRPr lang="en-US" sz="2000" dirty="0" smtClean="0"/>
          </a:p>
          <a:p>
            <a:r>
              <a:rPr lang="en-US" sz="2000" dirty="0" smtClean="0"/>
              <a:t>Cho1:http://</a:t>
            </a:r>
            <a:r>
              <a:rPr lang="en-US" sz="2000" dirty="0" err="1" smtClean="0"/>
              <a:t>bcs.wiley.com</a:t>
            </a:r>
            <a:r>
              <a:rPr lang="en-US" sz="2000" dirty="0" smtClean="0"/>
              <a:t>/he-</a:t>
            </a:r>
            <a:r>
              <a:rPr lang="en-US" sz="2000" dirty="0" err="1" smtClean="0"/>
              <a:t>bcs</a:t>
            </a:r>
            <a:r>
              <a:rPr lang="en-US" sz="2000" dirty="0" smtClean="0"/>
              <a:t>/</a:t>
            </a:r>
            <a:r>
              <a:rPr lang="en-US" sz="2000" dirty="0" err="1" smtClean="0"/>
              <a:t>Books?action</a:t>
            </a:r>
            <a:r>
              <a:rPr lang="en-US" sz="2000" dirty="0" smtClean="0"/>
              <a:t>=</a:t>
            </a:r>
            <a:r>
              <a:rPr lang="en-US" sz="2000" dirty="0" err="1" smtClean="0"/>
              <a:t>resource&amp;bcsId</a:t>
            </a:r>
            <a:r>
              <a:rPr lang="en-US" sz="2000" dirty="0" smtClean="0"/>
              <a:t>=2217&amp;itemId=0471694665&amp;resourceId=5004</a:t>
            </a:r>
          </a:p>
          <a:p>
            <a:r>
              <a:rPr lang="en-US" sz="2000" dirty="0" smtClean="0"/>
              <a:t>[4] Advanced Operating System</a:t>
            </a:r>
          </a:p>
          <a:p>
            <a:r>
              <a:rPr lang="en-US" sz="2000" dirty="0" smtClean="0">
                <a:hlinkClick r:id="rId5"/>
              </a:rPr>
              <a:t>https://ocw.vu.edu.pk/Videos.aspx?cat=Computer+Science%2fInformation+Technology+&amp;course=CS703</a:t>
            </a:r>
            <a:endParaRPr lang="en-US" sz="2000" dirty="0" smtClean="0"/>
          </a:p>
          <a:p>
            <a:endParaRPr lang="en-US" sz="2000" dirty="0" smtClean="0"/>
          </a:p>
          <a:p>
            <a:endParaRPr lang="en-US" sz="2000" dirty="0" smtClean="0"/>
          </a:p>
          <a:p>
            <a:endParaRPr lang="en-US" sz="2000" dirty="0" smtClean="0"/>
          </a:p>
          <a:p>
            <a:endParaRPr lang="en-US" sz="2000" dirty="0"/>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Tree>
    <p:extLst>
      <p:ext uri="{BB962C8B-B14F-4D97-AF65-F5344CB8AC3E}">
        <p14:creationId xmlns:p14="http://schemas.microsoft.com/office/powerpoint/2010/main" val="6863233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[5] Operating System</a:t>
            </a:r>
          </a:p>
          <a:p>
            <a:r>
              <a:rPr lang="en-US" dirty="0" smtClean="0">
                <a:hlinkClick r:id="rId2"/>
              </a:rPr>
              <a:t>https://www.personal.kent.edu/~rmuhamma/OpSystems/Myos/sysComponent.htm</a:t>
            </a:r>
            <a:endParaRPr lang="en-US" dirty="0" smtClean="0"/>
          </a:p>
          <a:p>
            <a:r>
              <a:rPr lang="en-US" dirty="0" smtClean="0"/>
              <a:t>[6]</a:t>
            </a:r>
            <a:r>
              <a:rPr lang="en-US" dirty="0" smtClean="0">
                <a:hlinkClick r:id="rId3"/>
              </a:rPr>
              <a:t> http://faculty.salina.k-state.edu/tim/ossg/Introduction/struct.html</a:t>
            </a:r>
            <a:endParaRPr lang="en-US" dirty="0" smtClean="0"/>
          </a:p>
          <a:p>
            <a:r>
              <a:rPr lang="en-US" dirty="0" smtClean="0"/>
              <a:t>[7] Modern Operating System </a:t>
            </a:r>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051596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Suspending Processes </a:t>
            </a:r>
            <a:r>
              <a:rPr lang="en-US" baseline="30000" dirty="0"/>
              <a:t/>
            </a:r>
            <a:br>
              <a:rPr lang="en-US" baseline="30000" dirty="0"/>
            </a:br>
            <a:r>
              <a:rPr lang="en-US" dirty="0"/>
              <a:t> (7 state model)</a:t>
            </a:r>
          </a:p>
        </p:txBody>
      </p:sp>
      <p:sp>
        <p:nvSpPr>
          <p:cNvPr id="3" name="Content Placeholder 2"/>
          <p:cNvSpPr>
            <a:spLocks noGrp="1"/>
          </p:cNvSpPr>
          <p:nvPr>
            <p:ph idx="1"/>
          </p:nvPr>
        </p:nvSpPr>
        <p:spPr/>
        <p:txBody>
          <a:bodyPr>
            <a:normAutofit/>
          </a:bodyPr>
          <a:lstStyle/>
          <a:p>
            <a:r>
              <a:rPr lang="en-US" dirty="0" smtClean="0"/>
              <a:t>Ready Queue</a:t>
            </a:r>
          </a:p>
          <a:p>
            <a:pPr lvl="1"/>
            <a:r>
              <a:rPr lang="en-US" dirty="0" smtClean="0"/>
              <a:t>It contain Data structure( Process control block) pointer </a:t>
            </a:r>
          </a:p>
          <a:p>
            <a:r>
              <a:rPr lang="en-US" dirty="0" smtClean="0"/>
              <a:t>We need additional state – 7 State model </a:t>
            </a:r>
          </a:p>
          <a:p>
            <a:r>
              <a:rPr lang="en-US" dirty="0" smtClean="0"/>
              <a:t>After admission , some time process go to long waiting state for some events </a:t>
            </a:r>
          </a:p>
          <a:p>
            <a:pPr lvl="1"/>
            <a:r>
              <a:rPr lang="en-US" dirty="0" smtClean="0"/>
              <a:t>We need swap to disk ( Printer)</a:t>
            </a:r>
          </a:p>
          <a:p>
            <a:pPr lvl="3"/>
            <a:r>
              <a:rPr lang="en-US" dirty="0" smtClean="0"/>
              <a:t>Save in specific place on HD</a:t>
            </a:r>
          </a:p>
          <a:p>
            <a:pPr lvl="1"/>
            <a:r>
              <a:rPr lang="en-US" dirty="0" smtClean="0"/>
              <a:t>It is called suspend </a:t>
            </a:r>
          </a:p>
          <a:p>
            <a:endParaRPr lang="en-US" dirty="0" smtClean="0"/>
          </a:p>
          <a:p>
            <a:pPr lvl="1"/>
            <a:endParaRPr lang="en-US" dirty="0" smtClean="0"/>
          </a:p>
          <a:p>
            <a:pPr marL="0" indent="0">
              <a:buNone/>
            </a:pPr>
            <a:endParaRPr lang="en-US" dirty="0" smtClean="0"/>
          </a:p>
          <a:p>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Tree>
    <p:extLst>
      <p:ext uri="{BB962C8B-B14F-4D97-AF65-F5344CB8AC3E}">
        <p14:creationId xmlns:p14="http://schemas.microsoft.com/office/powerpoint/2010/main" val="2635865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Suspending Processes </a:t>
            </a:r>
            <a:r>
              <a:rPr lang="en-US" baseline="30000" dirty="0"/>
              <a:t/>
            </a:r>
            <a:br>
              <a:rPr lang="en-US" baseline="30000" dirty="0"/>
            </a:br>
            <a:r>
              <a:rPr lang="en-US" dirty="0" smtClean="0"/>
              <a:t> (7 state model)</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
        <p:nvSpPr>
          <p:cNvPr id="6" name="Content Placeholder 5"/>
          <p:cNvSpPr>
            <a:spLocks noGrp="1"/>
          </p:cNvSpPr>
          <p:nvPr>
            <p:ph idx="1"/>
          </p:nvPr>
        </p:nvSpPr>
        <p:spPr/>
        <p:txBody>
          <a:bodyPr/>
          <a:lstStyle/>
          <a:p>
            <a:r>
              <a:rPr lang="en-US" dirty="0"/>
              <a:t>Key States: </a:t>
            </a:r>
            <a:endParaRPr lang="en-US" dirty="0" smtClean="0"/>
          </a:p>
          <a:p>
            <a:pPr lvl="2"/>
            <a:r>
              <a:rPr lang="en-US" dirty="0" smtClean="0"/>
              <a:t> </a:t>
            </a:r>
            <a:r>
              <a:rPr lang="en-US" dirty="0"/>
              <a:t>Ready – In memory, ready to </a:t>
            </a:r>
            <a:r>
              <a:rPr lang="en-US" dirty="0" smtClean="0"/>
              <a:t>execute</a:t>
            </a:r>
          </a:p>
          <a:p>
            <a:pPr lvl="2"/>
            <a:r>
              <a:rPr lang="en-US" dirty="0" smtClean="0"/>
              <a:t>Blocked </a:t>
            </a:r>
            <a:r>
              <a:rPr lang="en-US" dirty="0"/>
              <a:t>– In memory, waiting for an event </a:t>
            </a:r>
            <a:r>
              <a:rPr lang="en-US" dirty="0" smtClean="0"/>
              <a:t> </a:t>
            </a:r>
            <a:r>
              <a:rPr lang="en-US" dirty="0"/>
              <a:t>Blocked Suspend – On disk, waiting for an event </a:t>
            </a:r>
          </a:p>
          <a:p>
            <a:pPr lvl="2"/>
            <a:r>
              <a:rPr lang="en-US" dirty="0" smtClean="0"/>
              <a:t>Ready </a:t>
            </a:r>
            <a:r>
              <a:rPr lang="en-US" dirty="0"/>
              <a:t>Suspend – On disk, ready to execute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723481"/>
            <a:ext cx="7677150" cy="2628333"/>
          </a:xfrm>
          <a:prstGeom prst="rect">
            <a:avLst/>
          </a:prstGeom>
        </p:spPr>
      </p:pic>
    </p:spTree>
    <p:extLst>
      <p:ext uri="{BB962C8B-B14F-4D97-AF65-F5344CB8AC3E}">
        <p14:creationId xmlns:p14="http://schemas.microsoft.com/office/powerpoint/2010/main" val="187834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Suspending Processes </a:t>
            </a:r>
            <a:r>
              <a:rPr lang="en-US" baseline="30000" dirty="0"/>
              <a:t>2</a:t>
            </a:r>
            <a:r>
              <a:rPr lang="en-US" dirty="0"/>
              <a:t> </a:t>
            </a:r>
          </a:p>
        </p:txBody>
      </p:sp>
      <p:sp>
        <p:nvSpPr>
          <p:cNvPr id="3" name="Content Placeholder 2"/>
          <p:cNvSpPr>
            <a:spLocks noGrp="1"/>
          </p:cNvSpPr>
          <p:nvPr>
            <p:ph idx="1"/>
          </p:nvPr>
        </p:nvSpPr>
        <p:spPr/>
        <p:txBody>
          <a:bodyPr/>
          <a:lstStyle/>
          <a:p>
            <a:r>
              <a:rPr lang="en-US" dirty="0"/>
              <a:t>Suspend in ready </a:t>
            </a:r>
            <a:r>
              <a:rPr lang="en-US" dirty="0" smtClean="0"/>
              <a:t>state</a:t>
            </a:r>
          </a:p>
          <a:p>
            <a:pPr lvl="1"/>
            <a:r>
              <a:rPr lang="en-US" dirty="0" smtClean="0"/>
              <a:t>Dispatcher will decided that the process halt the CPU more</a:t>
            </a:r>
          </a:p>
          <a:p>
            <a:pPr lvl="1"/>
            <a:r>
              <a:rPr lang="en-US" dirty="0" smtClean="0"/>
              <a:t>Reside on disk </a:t>
            </a:r>
            <a:endParaRPr lang="en-US" dirty="0"/>
          </a:p>
          <a:p>
            <a:r>
              <a:rPr lang="en-US" dirty="0"/>
              <a:t>Suspend in </a:t>
            </a:r>
            <a:r>
              <a:rPr lang="en-US" dirty="0" smtClean="0"/>
              <a:t>block state</a:t>
            </a:r>
          </a:p>
          <a:p>
            <a:pPr lvl="1"/>
            <a:r>
              <a:rPr lang="en-US" dirty="0" smtClean="0"/>
              <a:t>Save in disk </a:t>
            </a:r>
          </a:p>
          <a:p>
            <a:r>
              <a:rPr lang="en-US" dirty="0" smtClean="0"/>
              <a:t>Other state are in memory </a:t>
            </a:r>
            <a:endParaRPr lang="en-US" dirty="0"/>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65371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Unix SVR4 </a:t>
            </a:r>
            <a:r>
              <a:rPr lang="en-US" dirty="0" smtClean="0"/>
              <a:t>Processes</a:t>
            </a:r>
            <a:r>
              <a:rPr lang="en-US" baseline="30000" dirty="0" smtClean="0"/>
              <a:t>2</a:t>
            </a:r>
            <a:endParaRPr lang="en-US" baseline="30000" dirty="0"/>
          </a:p>
        </p:txBody>
      </p:sp>
      <p:sp>
        <p:nvSpPr>
          <p:cNvPr id="3" name="Content Placeholder 2"/>
          <p:cNvSpPr>
            <a:spLocks noGrp="1"/>
          </p:cNvSpPr>
          <p:nvPr>
            <p:ph idx="1"/>
          </p:nvPr>
        </p:nvSpPr>
        <p:spPr/>
        <p:txBody>
          <a:bodyPr/>
          <a:lstStyle/>
          <a:p>
            <a:r>
              <a:rPr lang="en-US" dirty="0"/>
              <a:t>Uses 9 processes </a:t>
            </a:r>
            <a:r>
              <a:rPr lang="en-US" dirty="0" smtClean="0"/>
              <a:t>states</a:t>
            </a:r>
          </a:p>
          <a:p>
            <a:r>
              <a:rPr lang="en-US" dirty="0" smtClean="0"/>
              <a:t>Process part of Unix</a:t>
            </a:r>
          </a:p>
          <a:p>
            <a:r>
              <a:rPr lang="en-US" dirty="0" smtClean="0"/>
              <a:t>Kernel running</a:t>
            </a:r>
          </a:p>
          <a:p>
            <a:pPr lvl="1"/>
            <a:r>
              <a:rPr lang="en-US" dirty="0" smtClean="0"/>
              <a:t>Process is running inside kernel  </a:t>
            </a:r>
          </a:p>
          <a:p>
            <a:r>
              <a:rPr lang="en-US" dirty="0" smtClean="0"/>
              <a:t>Zombie: exit state</a:t>
            </a:r>
          </a:p>
          <a:p>
            <a:r>
              <a:rPr lang="en-US" dirty="0" smtClean="0"/>
              <a:t>Preempted state</a:t>
            </a:r>
          </a:p>
          <a:p>
            <a:pPr lvl="1"/>
            <a:r>
              <a:rPr lang="en-US" dirty="0" smtClean="0"/>
              <a:t>When some work is interrupt</a:t>
            </a:r>
          </a:p>
          <a:p>
            <a:pPr lvl="1"/>
            <a:r>
              <a:rPr lang="en-US" dirty="0" smtClean="0"/>
              <a:t>During this system call finished  </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509821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Unix SVR4 Processes</a:t>
            </a:r>
            <a:r>
              <a:rPr lang="en-US" baseline="30000" dirty="0"/>
              <a:t>2</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2615406"/>
            <a:ext cx="7467600" cy="4013994"/>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319151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Execution </a:t>
            </a:r>
            <a:r>
              <a:rPr lang="en-US" baseline="30000" dirty="0" smtClean="0"/>
              <a:t>2</a:t>
            </a:r>
            <a:endParaRPr lang="en-US" baseline="30000" dirty="0"/>
          </a:p>
        </p:txBody>
      </p:sp>
      <p:sp>
        <p:nvSpPr>
          <p:cNvPr id="3" name="Content Placeholder 2"/>
          <p:cNvSpPr>
            <a:spLocks noGrp="1"/>
          </p:cNvSpPr>
          <p:nvPr>
            <p:ph idx="1"/>
          </p:nvPr>
        </p:nvSpPr>
        <p:spPr/>
        <p:txBody>
          <a:bodyPr>
            <a:normAutofit lnSpcReduction="10000"/>
          </a:bodyPr>
          <a:lstStyle/>
          <a:p>
            <a:r>
              <a:rPr lang="en-US" dirty="0"/>
              <a:t>User mode </a:t>
            </a:r>
          </a:p>
          <a:p>
            <a:pPr lvl="1"/>
            <a:r>
              <a:rPr lang="en-US" dirty="0" smtClean="0"/>
              <a:t>Less-privileged </a:t>
            </a:r>
            <a:r>
              <a:rPr lang="en-US" dirty="0"/>
              <a:t>mode </a:t>
            </a:r>
            <a:endParaRPr lang="en-US" dirty="0" smtClean="0"/>
          </a:p>
          <a:p>
            <a:pPr lvl="1"/>
            <a:r>
              <a:rPr lang="en-US" dirty="0" smtClean="0"/>
              <a:t> </a:t>
            </a:r>
            <a:r>
              <a:rPr lang="en-US" dirty="0"/>
              <a:t>User programs typically execute in this mode </a:t>
            </a:r>
            <a:endParaRPr lang="en-US" dirty="0" smtClean="0"/>
          </a:p>
          <a:p>
            <a:r>
              <a:rPr lang="en-US" dirty="0" smtClean="0"/>
              <a:t> </a:t>
            </a:r>
            <a:r>
              <a:rPr lang="en-US" dirty="0"/>
              <a:t>System mode, control mode, or kernel </a:t>
            </a:r>
            <a:r>
              <a:rPr lang="en-US" dirty="0" smtClean="0"/>
              <a:t>mode</a:t>
            </a:r>
          </a:p>
          <a:p>
            <a:pPr lvl="1"/>
            <a:r>
              <a:rPr lang="en-US" dirty="0" smtClean="0"/>
              <a:t>More-privileged </a:t>
            </a:r>
            <a:r>
              <a:rPr lang="en-US" dirty="0"/>
              <a:t>mode </a:t>
            </a:r>
          </a:p>
          <a:p>
            <a:pPr lvl="1"/>
            <a:r>
              <a:rPr lang="en-US" dirty="0" smtClean="0"/>
              <a:t>Kernel </a:t>
            </a:r>
            <a:r>
              <a:rPr lang="en-US" dirty="0"/>
              <a:t>of the operating </a:t>
            </a:r>
            <a:r>
              <a:rPr lang="en-US" dirty="0" smtClean="0"/>
              <a:t>system</a:t>
            </a:r>
          </a:p>
          <a:p>
            <a:r>
              <a:rPr lang="en-US" dirty="0" smtClean="0"/>
              <a:t>Privileged mode</a:t>
            </a:r>
          </a:p>
          <a:p>
            <a:pPr lvl="1"/>
            <a:r>
              <a:rPr lang="en-US" dirty="0"/>
              <a:t>There is some extraction in OS which only access in specific mode </a:t>
            </a:r>
            <a:endParaRPr lang="en-US" dirty="0" smtClean="0"/>
          </a:p>
          <a:p>
            <a:pPr lvl="1"/>
            <a:r>
              <a:rPr lang="en-US" dirty="0" smtClean="0"/>
              <a:t>CPU set some flag – interrupt handler </a:t>
            </a:r>
          </a:p>
          <a:p>
            <a:pPr lvl="1"/>
            <a:r>
              <a:rPr lang="en-US" dirty="0" smtClean="0"/>
              <a:t>System call</a:t>
            </a:r>
            <a:endParaRPr lang="en-US" dirty="0"/>
          </a:p>
          <a:p>
            <a:pPr lvl="1"/>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4123577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eduction">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Custom 2">
      <a:majorFont>
        <a:latin typeface="Sketch Block"/>
        <a:ea typeface=""/>
        <a:cs typeface=""/>
      </a:majorFont>
      <a:minorFont>
        <a:latin typeface="Sitka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30550</TotalTime>
  <Words>1294</Words>
  <Application>Microsoft Office PowerPoint</Application>
  <PresentationFormat>On-screen Show (4:3)</PresentationFormat>
  <Paragraphs>221</Paragraphs>
  <Slides>31</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 Black</vt:lpstr>
      <vt:lpstr>Calibri</vt:lpstr>
      <vt:lpstr>Sitka Text</vt:lpstr>
      <vt:lpstr>Sketch Block</vt:lpstr>
      <vt:lpstr>eduction</vt:lpstr>
      <vt:lpstr>Advance Operating System </vt:lpstr>
      <vt:lpstr> Today’s Agenda</vt:lpstr>
      <vt:lpstr>Lesson Objective</vt:lpstr>
      <vt:lpstr>Suspending Processes   (7 state model)</vt:lpstr>
      <vt:lpstr>Suspending Processes   (7 state model)</vt:lpstr>
      <vt:lpstr>Suspending Processes 2 </vt:lpstr>
      <vt:lpstr>Unix SVR4 Processes2</vt:lpstr>
      <vt:lpstr>Unix SVR4 Processes2</vt:lpstr>
      <vt:lpstr>Modes of Execution 2</vt:lpstr>
      <vt:lpstr>System Call</vt:lpstr>
      <vt:lpstr>System Call</vt:lpstr>
      <vt:lpstr>System Call</vt:lpstr>
      <vt:lpstr>System Program</vt:lpstr>
      <vt:lpstr>System Program</vt:lpstr>
      <vt:lpstr>System Program</vt:lpstr>
      <vt:lpstr>Process Control Block (PCB)</vt:lpstr>
      <vt:lpstr>Process Control Block (PCB)</vt:lpstr>
      <vt:lpstr>Memory table </vt:lpstr>
      <vt:lpstr>I/O tables </vt:lpstr>
      <vt:lpstr>File table  </vt:lpstr>
      <vt:lpstr>Process Control Block </vt:lpstr>
      <vt:lpstr>Process Control Block2 </vt:lpstr>
      <vt:lpstr>Process Termination </vt:lpstr>
      <vt:lpstr>  fork: Creating new processes </vt:lpstr>
      <vt:lpstr>Fork with example</vt:lpstr>
      <vt:lpstr>fork: Creating new processes </vt:lpstr>
      <vt:lpstr>fork: Creating new processes </vt:lpstr>
      <vt:lpstr>Fork Example #1</vt:lpstr>
      <vt:lpstr>Fork Example #2 </vt:lpstr>
      <vt:lpstr>References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 13 , Week 7 </dc:title>
  <dc:creator>SHU</dc:creator>
  <cp:lastModifiedBy>SHU</cp:lastModifiedBy>
  <cp:revision>2052</cp:revision>
  <dcterms:created xsi:type="dcterms:W3CDTF">2006-08-16T00:00:00Z</dcterms:created>
  <dcterms:modified xsi:type="dcterms:W3CDTF">2021-05-16T18:03:22Z</dcterms:modified>
</cp:coreProperties>
</file>