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4"/>
  </p:notesMasterIdLst>
  <p:handoutMasterIdLst>
    <p:handoutMasterId r:id="rId15"/>
  </p:handoutMasterIdLst>
  <p:sldIdLst>
    <p:sldId id="532" r:id="rId2"/>
    <p:sldId id="535" r:id="rId3"/>
    <p:sldId id="538" r:id="rId4"/>
    <p:sldId id="546" r:id="rId5"/>
    <p:sldId id="539" r:id="rId6"/>
    <p:sldId id="547" r:id="rId7"/>
    <p:sldId id="549" r:id="rId8"/>
    <p:sldId id="550" r:id="rId9"/>
    <p:sldId id="551" r:id="rId10"/>
    <p:sldId id="548" r:id="rId11"/>
    <p:sldId id="552" r:id="rId12"/>
    <p:sldId id="553"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6861" autoAdjust="0"/>
  </p:normalViewPr>
  <p:slideViewPr>
    <p:cSldViewPr>
      <p:cViewPr varScale="1">
        <p:scale>
          <a:sx n="63" d="100"/>
          <a:sy n="63" d="100"/>
        </p:scale>
        <p:origin x="15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A9412B-BA08-44BC-996E-CB2D4E5BEED9}" type="datetimeFigureOut">
              <a:rPr lang="en-US" smtClean="0"/>
              <a:pPr/>
              <a:t>5/29/2021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smtClean="0"/>
              <a:t>University of Haripur </a:t>
            </a:r>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E43DF2B-3663-499C-B2AF-F6A431F4A818}"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1EED87-0475-4FFE-AD83-10981C027294}" type="datetimeFigureOut">
              <a:rPr lang="en-US" smtClean="0"/>
              <a:pPr/>
              <a:t>5/29/2021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dirty="0" smtClean="0"/>
              <a:t>University of Haripur </a:t>
            </a: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919FA8-E2D9-4DB1-84A7-6D8F40BBF176}"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Udacity:Lesson 1</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https://www.youtube.com/watch?v=olYdb0DdGtM</a:t>
            </a:r>
            <a:endParaRPr lang="en-US" dirty="0"/>
          </a:p>
        </p:txBody>
      </p:sp>
    </p:spTree>
    <p:extLst>
      <p:ext uri="{BB962C8B-B14F-4D97-AF65-F5344CB8AC3E}">
        <p14:creationId xmlns:p14="http://schemas.microsoft.com/office/powerpoint/2010/main" val="2211829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Lect7</a:t>
            </a:r>
            <a:endParaRPr lang="en-US" dirty="0"/>
          </a:p>
        </p:txBody>
      </p:sp>
    </p:spTree>
    <p:extLst>
      <p:ext uri="{BB962C8B-B14F-4D97-AF65-F5344CB8AC3E}">
        <p14:creationId xmlns:p14="http://schemas.microsoft.com/office/powerpoint/2010/main" val="917413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https://www.cs.uic.edu/~jbell/CourseNotes/OperatingSystems/4_Threads.html#:~:text=A%20thread%20is%20a%20basic,out%20at%20any%20given%20time.</a:t>
            </a:r>
            <a:endParaRPr lang="en-US" dirty="0"/>
          </a:p>
        </p:txBody>
      </p:sp>
    </p:spTree>
    <p:extLst>
      <p:ext uri="{BB962C8B-B14F-4D97-AF65-F5344CB8AC3E}">
        <p14:creationId xmlns:p14="http://schemas.microsoft.com/office/powerpoint/2010/main" val="2124820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https://www.geeksforgeeks.org/introduction-of-process-management/</a:t>
            </a:r>
          </a:p>
          <a:p>
            <a:r>
              <a:rPr lang="en-US" dirty="0" smtClean="0"/>
              <a:t>https://www.youtube.com/watch?v=vTgccrbYHYs</a:t>
            </a:r>
            <a:endParaRPr lang="en-US" dirty="0"/>
          </a:p>
        </p:txBody>
      </p:sp>
    </p:spTree>
    <p:extLst>
      <p:ext uri="{BB962C8B-B14F-4D97-AF65-F5344CB8AC3E}">
        <p14:creationId xmlns:p14="http://schemas.microsoft.com/office/powerpoint/2010/main" val="3306576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Thread</a:t>
            </a:r>
            <a:r>
              <a:rPr lang="en-US" sz="1200" b="1" i="0" kern="1200" baseline="0" dirty="0" smtClean="0">
                <a:solidFill>
                  <a:schemeClr val="tx1"/>
                </a:solidFill>
                <a:effectLst/>
                <a:latin typeface="+mn-lt"/>
                <a:ea typeface="+mn-ea"/>
                <a:cs typeface="+mn-cs"/>
              </a:rPr>
              <a:t> switching :</a:t>
            </a:r>
          </a:p>
          <a:p>
            <a:r>
              <a:rPr lang="en-US" sz="1200" b="0" i="0" kern="1200" dirty="0" smtClean="0">
                <a:solidFill>
                  <a:schemeClr val="tx1"/>
                </a:solidFill>
                <a:effectLst/>
                <a:latin typeface="+mn-lt"/>
                <a:ea typeface="+mn-ea"/>
                <a:cs typeface="+mn-cs"/>
              </a:rPr>
              <a:t>Thread switching is a type of context switching from one thread to another thread in the same process. Thread switching is very efficient and much cheaper because it involves switching out only identities and resources such as the program counter, registers and stack pointers. </a:t>
            </a:r>
          </a:p>
          <a:p>
            <a:r>
              <a:rPr lang="en-US" dirty="0" smtClean="0"/>
              <a:t>https://www.geeksforgeeks.org/difference-between-thread-context-switch-and-process-context-switch/</a:t>
            </a:r>
          </a:p>
          <a:p>
            <a:endParaRPr lang="en-US" dirty="0" smtClean="0"/>
          </a:p>
          <a:p>
            <a:r>
              <a:rPr lang="en-US" b="1" dirty="0" smtClean="0"/>
              <a:t>Context </a:t>
            </a:r>
            <a:r>
              <a:rPr lang="en-US" b="1" dirty="0" err="1" smtClean="0"/>
              <a:t>swtich</a:t>
            </a:r>
            <a:r>
              <a:rPr lang="en-US" b="1" dirty="0" smtClean="0"/>
              <a:t> </a:t>
            </a:r>
          </a:p>
          <a:p>
            <a:r>
              <a:rPr lang="en-US" sz="1200" b="0" i="0" kern="1200" dirty="0" smtClean="0">
                <a:solidFill>
                  <a:schemeClr val="tx1"/>
                </a:solidFill>
                <a:effectLst/>
                <a:latin typeface="+mn-lt"/>
                <a:ea typeface="+mn-ea"/>
                <a:cs typeface="+mn-cs"/>
              </a:rPr>
              <a:t>The process of saving the context of one process and loading the context of another process is known as Context Switching. In simple terms, it is like loading and unloading the process from running state to ready state. </a:t>
            </a:r>
          </a:p>
          <a:p>
            <a:r>
              <a:rPr lang="en-US" dirty="0" smtClean="0"/>
              <a:t>https://www.geeksforgeeks.org/introduction-of-process-management/</a:t>
            </a:r>
            <a:endParaRPr lang="en-US" dirty="0"/>
          </a:p>
        </p:txBody>
      </p:sp>
    </p:spTree>
    <p:extLst>
      <p:ext uri="{BB962C8B-B14F-4D97-AF65-F5344CB8AC3E}">
        <p14:creationId xmlns:p14="http://schemas.microsoft.com/office/powerpoint/2010/main" val="3713223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https://www.geeksforgeeks.org/threads-and-its-types-in-operating-system/</a:t>
            </a:r>
            <a:endParaRPr lang="en-US" dirty="0"/>
          </a:p>
        </p:txBody>
      </p:sp>
    </p:spTree>
    <p:extLst>
      <p:ext uri="{BB962C8B-B14F-4D97-AF65-F5344CB8AC3E}">
        <p14:creationId xmlns:p14="http://schemas.microsoft.com/office/powerpoint/2010/main" val="2689977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https://www.youtube.com/watch?v=-NONm-Jq34Y</a:t>
            </a:r>
          </a:p>
          <a:p>
            <a:endParaRPr lang="en-US" dirty="0" smtClean="0"/>
          </a:p>
          <a:p>
            <a:r>
              <a:rPr lang="en-US" dirty="0" smtClean="0"/>
              <a:t>Lec7:0.41</a:t>
            </a:r>
            <a:endParaRPr lang="en-US" dirty="0"/>
          </a:p>
        </p:txBody>
      </p:sp>
    </p:spTree>
    <p:extLst>
      <p:ext uri="{BB962C8B-B14F-4D97-AF65-F5344CB8AC3E}">
        <p14:creationId xmlns:p14="http://schemas.microsoft.com/office/powerpoint/2010/main" val="20751325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5900" y="1858963"/>
            <a:ext cx="589915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679450" y="4381500"/>
            <a:ext cx="4972050" cy="1143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14B7F58-8E26-4704-A191-D9753584B8AC}" type="datetime1">
              <a:rPr lang="en-US" smtClean="0"/>
              <a:pPr/>
              <a:t>5/29/2021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71946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C93FA83-854D-4812-B9B9-FD31EDF9FE98}" type="datetime1">
              <a:rPr lang="en-US" smtClean="0"/>
              <a:pPr/>
              <a:t>5/29/2021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962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A14B10-2C46-40FA-B50F-DEAE72F2A1FD}" type="datetime1">
              <a:rPr lang="en-US" smtClean="0"/>
              <a:pPr/>
              <a:t>5/29/2021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6609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48BA0D-8818-437B-9088-6DED238F9A48}" type="datetime1">
              <a:rPr lang="en-US" smtClean="0"/>
              <a:pPr/>
              <a:t>5/29/2021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5549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683645-4F30-4F06-8C99-0C6F132F7F13}" type="datetime1">
              <a:rPr lang="en-US" smtClean="0"/>
              <a:pPr/>
              <a:t>5/29/2021</a:t>
            </a:fld>
            <a:endParaRPr lang="en-US"/>
          </a:p>
        </p:txBody>
      </p:sp>
      <p:sp>
        <p:nvSpPr>
          <p:cNvPr id="5" name="Footer Placeholder 4"/>
          <p:cNvSpPr>
            <a:spLocks noGrp="1"/>
          </p:cNvSpPr>
          <p:nvPr>
            <p:ph type="ftr" sz="quarter" idx="11"/>
          </p:nvPr>
        </p:nvSpPr>
        <p:spPr/>
        <p:txBody>
          <a:bodyPr/>
          <a:lstStyle/>
          <a:p>
            <a:r>
              <a:rPr lang="en-US" dirty="0" smtClean="0"/>
              <a:t>University of Haripur</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9209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3E34B08-5928-4677-B0B8-CFDF6121F000}" type="datetime1">
              <a:rPr lang="en-US" smtClean="0"/>
              <a:pPr/>
              <a:t>5/29/2021</a:t>
            </a:fld>
            <a:endParaRPr lang="en-US"/>
          </a:p>
        </p:txBody>
      </p:sp>
      <p:sp>
        <p:nvSpPr>
          <p:cNvPr id="6" name="Footer Placeholder 5"/>
          <p:cNvSpPr>
            <a:spLocks noGrp="1"/>
          </p:cNvSpPr>
          <p:nvPr>
            <p:ph type="ftr" sz="quarter" idx="11"/>
          </p:nvPr>
        </p:nvSpPr>
        <p:spPr/>
        <p:txBody>
          <a:bodyPr/>
          <a:lstStyle/>
          <a:p>
            <a:r>
              <a:rPr lang="en-US" dirty="0" smtClean="0"/>
              <a:t>University of Haripur</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1407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7A5D8B5-BBF9-46F3-A52B-204DE6E29A3E}" type="datetime1">
              <a:rPr lang="en-US" smtClean="0"/>
              <a:pPr/>
              <a:t>5/29/2021</a:t>
            </a:fld>
            <a:endParaRPr lang="en-US"/>
          </a:p>
        </p:txBody>
      </p:sp>
      <p:sp>
        <p:nvSpPr>
          <p:cNvPr id="8" name="Footer Placeholder 7"/>
          <p:cNvSpPr>
            <a:spLocks noGrp="1"/>
          </p:cNvSpPr>
          <p:nvPr>
            <p:ph type="ftr" sz="quarter" idx="11"/>
          </p:nvPr>
        </p:nvSpPr>
        <p:spPr/>
        <p:txBody>
          <a:bodyPr/>
          <a:lstStyle/>
          <a:p>
            <a:r>
              <a:rPr lang="en-US" dirty="0" smtClean="0"/>
              <a:t>University of Haripur</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3018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5BF34D7-F5B8-42AA-B39D-48682B33404F}" type="datetime1">
              <a:rPr lang="en-US" smtClean="0"/>
              <a:pPr/>
              <a:t>5/29/2021</a:t>
            </a:fld>
            <a:endParaRPr lang="en-US"/>
          </a:p>
        </p:txBody>
      </p:sp>
      <p:sp>
        <p:nvSpPr>
          <p:cNvPr id="4" name="Footer Placeholder 3"/>
          <p:cNvSpPr>
            <a:spLocks noGrp="1"/>
          </p:cNvSpPr>
          <p:nvPr>
            <p:ph type="ftr" sz="quarter" idx="11"/>
          </p:nvPr>
        </p:nvSpPr>
        <p:spPr/>
        <p:txBody>
          <a:bodyPr/>
          <a:lstStyle/>
          <a:p>
            <a:r>
              <a:rPr lang="en-US" dirty="0" smtClean="0"/>
              <a:t>University of Haripur</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62591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0DAA73-0050-4E6B-8387-097A4685702C}" type="datetime1">
              <a:rPr lang="en-US" smtClean="0"/>
              <a:pPr/>
              <a:t>5/29/2021</a:t>
            </a:fld>
            <a:endParaRPr lang="en-US"/>
          </a:p>
        </p:txBody>
      </p:sp>
      <p:sp>
        <p:nvSpPr>
          <p:cNvPr id="3" name="Footer Placeholder 2"/>
          <p:cNvSpPr>
            <a:spLocks noGrp="1"/>
          </p:cNvSpPr>
          <p:nvPr>
            <p:ph type="ftr" sz="quarter" idx="11"/>
          </p:nvPr>
        </p:nvSpPr>
        <p:spPr/>
        <p:txBody>
          <a:bodyPr/>
          <a:lstStyle/>
          <a:p>
            <a:r>
              <a:rPr lang="en-US" dirty="0" smtClean="0"/>
              <a:t>University of Haripur</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6211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3D7F6B-7525-4C76-B7E4-11C207E4DB47}" type="datetime1">
              <a:rPr lang="en-US" smtClean="0"/>
              <a:pPr/>
              <a:t>5/29/2021</a:t>
            </a:fld>
            <a:endParaRPr lang="en-US"/>
          </a:p>
        </p:txBody>
      </p:sp>
      <p:sp>
        <p:nvSpPr>
          <p:cNvPr id="6" name="Footer Placeholder 5"/>
          <p:cNvSpPr>
            <a:spLocks noGrp="1"/>
          </p:cNvSpPr>
          <p:nvPr>
            <p:ph type="ftr" sz="quarter" idx="11"/>
          </p:nvPr>
        </p:nvSpPr>
        <p:spPr/>
        <p:txBody>
          <a:bodyPr/>
          <a:lstStyle/>
          <a:p>
            <a:r>
              <a:rPr lang="en-US" dirty="0" smtClean="0"/>
              <a:t>University of Haripur</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49238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C46126-EE03-4C63-BD9A-5B0EA2743751}" type="datetime1">
              <a:rPr lang="en-US" smtClean="0"/>
              <a:pPr/>
              <a:t>5/29/2021</a:t>
            </a:fld>
            <a:endParaRPr lang="en-US"/>
          </a:p>
        </p:txBody>
      </p:sp>
      <p:sp>
        <p:nvSpPr>
          <p:cNvPr id="6" name="Footer Placeholder 5"/>
          <p:cNvSpPr>
            <a:spLocks noGrp="1"/>
          </p:cNvSpPr>
          <p:nvPr>
            <p:ph type="ftr" sz="quarter" idx="11"/>
          </p:nvPr>
        </p:nvSpPr>
        <p:spPr/>
        <p:txBody>
          <a:bodyPr/>
          <a:lstStyle/>
          <a:p>
            <a:r>
              <a:rPr lang="en-US" dirty="0" smtClean="0"/>
              <a:t>University of Haripur</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884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smtClean="0"/>
              <a:t> 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1E2916-52F7-4397-B359-59AEE4022B72}" type="datetime1">
              <a:rPr lang="en-US" smtClean="0"/>
              <a:pPr/>
              <a:t>5/29/2021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University of Haripur</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9346805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dt="0"/>
  <p:txStyles>
    <p:titleStyle>
      <a:lvl1pPr algn="ctr" defTabSz="914400" rtl="0" eaLnBrk="1" latinLnBrk="0" hangingPunct="1">
        <a:lnSpc>
          <a:spcPct val="90000"/>
        </a:lnSpc>
        <a:spcBef>
          <a:spcPct val="0"/>
        </a:spcBef>
        <a:buNone/>
        <a:defRPr sz="4400" kern="1200">
          <a:solidFill>
            <a:schemeClr val="bg1"/>
          </a:solidFill>
          <a:effectLst>
            <a:glow rad="114300">
              <a:schemeClr val="tx1">
                <a:alpha val="34000"/>
              </a:schemeClr>
            </a:glo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2133600"/>
            <a:ext cx="7772400" cy="1447800"/>
          </a:xfrm>
        </p:spPr>
        <p:txBody>
          <a:bodyPr>
            <a:normAutofit/>
          </a:bodyPr>
          <a:lstStyle/>
          <a:p>
            <a:pPr algn="ctr"/>
            <a:r>
              <a:rPr lang="en-US" sz="3200" dirty="0" smtClean="0">
                <a:latin typeface="Arial Black" pitchFamily="34" charset="0"/>
              </a:rPr>
              <a:t>Advance Operating System </a:t>
            </a:r>
            <a:endParaRPr lang="en-US" sz="3200" dirty="0">
              <a:latin typeface="Arial Black" pitchFamily="34" charset="0"/>
            </a:endParaRPr>
          </a:p>
        </p:txBody>
      </p:sp>
      <p:sp>
        <p:nvSpPr>
          <p:cNvPr id="2051" name="Rectangle 3"/>
          <p:cNvSpPr>
            <a:spLocks noGrp="1" noChangeArrowheads="1"/>
          </p:cNvSpPr>
          <p:nvPr>
            <p:ph type="subTitle" idx="1"/>
          </p:nvPr>
        </p:nvSpPr>
        <p:spPr>
          <a:xfrm>
            <a:off x="609600" y="3429000"/>
            <a:ext cx="7854696" cy="1752600"/>
          </a:xfrm>
        </p:spPr>
        <p:txBody>
          <a:bodyPr/>
          <a:lstStyle/>
          <a:p>
            <a:r>
              <a:rPr lang="en-US" dirty="0" smtClean="0">
                <a:solidFill>
                  <a:srgbClr val="C00000"/>
                </a:solidFill>
              </a:rPr>
              <a:t> </a:t>
            </a:r>
            <a:endParaRPr lang="en-US" dirty="0">
              <a:solidFill>
                <a:srgbClr val="C00000"/>
              </a:solidFill>
            </a:endParaRPr>
          </a:p>
        </p:txBody>
      </p:sp>
      <p:sp>
        <p:nvSpPr>
          <p:cNvPr id="4" name="Footer Placeholder 3"/>
          <p:cNvSpPr>
            <a:spLocks noGrp="1"/>
          </p:cNvSpPr>
          <p:nvPr>
            <p:ph type="ftr" sz="quarter" idx="11"/>
          </p:nvPr>
        </p:nvSpPr>
        <p:spPr>
          <a:xfrm>
            <a:off x="762000" y="3657600"/>
            <a:ext cx="5276850" cy="930276"/>
          </a:xfrm>
          <a:ln>
            <a:solidFill>
              <a:schemeClr val="bg1"/>
            </a:solidFill>
          </a:ln>
        </p:spPr>
        <p:txBody>
          <a:bodyPr/>
          <a:lstStyle/>
          <a:p>
            <a:r>
              <a:rPr lang="en-US" sz="3600" b="1" dirty="0" smtClean="0"/>
              <a:t>University of Haripur</a:t>
            </a:r>
            <a:endParaRPr lang="en-US" sz="36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US" dirty="0" smtClean="0"/>
              <a:t/>
            </a:r>
            <a:br>
              <a:rPr lang="en-US" dirty="0" smtClean="0"/>
            </a:br>
            <a:r>
              <a:rPr lang="en-US" dirty="0" smtClean="0"/>
              <a:t>Threads Context Switching</a:t>
            </a:r>
            <a:r>
              <a:rPr lang="en-US" dirty="0"/>
              <a:t/>
            </a:r>
            <a:br>
              <a:rPr lang="en-US" dirty="0"/>
            </a:b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Thread context switch </a:t>
            </a:r>
            <a:endParaRPr lang="en-US" dirty="0" smtClean="0"/>
          </a:p>
          <a:p>
            <a:pPr lvl="2"/>
            <a:r>
              <a:rPr lang="en-US" dirty="0"/>
              <a:t>Thread switching is a type of context switching from one thread to another thread in the same process.</a:t>
            </a:r>
            <a:endParaRPr lang="en-US" dirty="0" smtClean="0"/>
          </a:p>
          <a:p>
            <a:r>
              <a:rPr lang="en-US" dirty="0"/>
              <a:t>During Thread Context switch</a:t>
            </a:r>
          </a:p>
          <a:p>
            <a:pPr lvl="2"/>
            <a:r>
              <a:rPr lang="en-US" dirty="0" smtClean="0"/>
              <a:t> Saved the Program </a:t>
            </a:r>
            <a:r>
              <a:rPr lang="en-US" dirty="0"/>
              <a:t>counter –CPU register- Stack </a:t>
            </a:r>
            <a:r>
              <a:rPr lang="en-US" dirty="0" smtClean="0"/>
              <a:t>Counter values </a:t>
            </a:r>
          </a:p>
          <a:p>
            <a:pPr lvl="2"/>
            <a:r>
              <a:rPr lang="en-US" b="1" dirty="0" smtClean="0"/>
              <a:t>Push machine state on other threads </a:t>
            </a:r>
            <a:endParaRPr lang="en-US" b="1" dirty="0"/>
          </a:p>
          <a:p>
            <a:r>
              <a:rPr lang="en-US" dirty="0" smtClean="0"/>
              <a:t>Thread </a:t>
            </a:r>
            <a:r>
              <a:rPr lang="en-US" dirty="0"/>
              <a:t>switching is very efficient and much </a:t>
            </a:r>
            <a:r>
              <a:rPr lang="en-US" dirty="0" smtClean="0"/>
              <a:t>cheaper</a:t>
            </a:r>
          </a:p>
          <a:p>
            <a:pPr lvl="1"/>
            <a:r>
              <a:rPr lang="en-US" dirty="0"/>
              <a:t>P</a:t>
            </a:r>
            <a:r>
              <a:rPr lang="en-US" dirty="0" smtClean="0"/>
              <a:t>rogram </a:t>
            </a:r>
            <a:r>
              <a:rPr lang="en-US" dirty="0"/>
              <a:t>counter, registers and stack pointers</a:t>
            </a:r>
            <a:r>
              <a:rPr lang="en-US" dirty="0" smtClean="0"/>
              <a:t>.</a:t>
            </a:r>
          </a:p>
          <a:p>
            <a:pPr lvl="1"/>
            <a:r>
              <a:rPr lang="en-US" dirty="0"/>
              <a:t>Context switching in same address space </a:t>
            </a:r>
            <a:endParaRPr lang="en-US" dirty="0" smtClean="0"/>
          </a:p>
          <a:p>
            <a:r>
              <a:rPr lang="en-US" dirty="0" err="1" smtClean="0"/>
              <a:t>Setjmp</a:t>
            </a:r>
            <a:r>
              <a:rPr lang="en-US" dirty="0" smtClean="0"/>
              <a:t> and </a:t>
            </a:r>
            <a:r>
              <a:rPr lang="en-US" dirty="0" err="1" smtClean="0"/>
              <a:t>longjmp</a:t>
            </a:r>
            <a:r>
              <a:rPr lang="en-US" dirty="0" smtClean="0"/>
              <a:t>- System call in C</a:t>
            </a:r>
          </a:p>
          <a:p>
            <a:pPr lvl="1"/>
            <a:r>
              <a:rPr lang="en-US" dirty="0" smtClean="0"/>
              <a:t>Context </a:t>
            </a:r>
            <a:r>
              <a:rPr lang="en-US" dirty="0" err="1" smtClean="0"/>
              <a:t>swtiching</a:t>
            </a:r>
            <a:r>
              <a:rPr lang="en-US" dirty="0" smtClean="0"/>
              <a:t> user level thread  </a:t>
            </a:r>
            <a:endParaRPr lang="en-US" dirty="0"/>
          </a:p>
          <a:p>
            <a:pPr marL="914400" lvl="2" indent="0">
              <a:buNone/>
            </a:pPr>
            <a:endParaRPr lang="en-US" dirty="0" smtClean="0"/>
          </a:p>
          <a:p>
            <a:pPr lvl="2"/>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6904569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effectLst/>
              </a:rPr>
              <a:t>User Level thread (ULT) </a:t>
            </a:r>
            <a:endParaRPr lang="en-US" dirty="0"/>
          </a:p>
        </p:txBody>
      </p:sp>
      <p:sp>
        <p:nvSpPr>
          <p:cNvPr id="3" name="Content Placeholder 2"/>
          <p:cNvSpPr>
            <a:spLocks noGrp="1"/>
          </p:cNvSpPr>
          <p:nvPr>
            <p:ph idx="1"/>
          </p:nvPr>
        </p:nvSpPr>
        <p:spPr/>
        <p:txBody>
          <a:bodyPr>
            <a:normAutofit fontScale="92500" lnSpcReduction="10000"/>
          </a:bodyPr>
          <a:lstStyle/>
          <a:p>
            <a:r>
              <a:rPr lang="en-US" dirty="0"/>
              <a:t>U</a:t>
            </a:r>
            <a:r>
              <a:rPr lang="en-US" dirty="0" smtClean="0"/>
              <a:t>ser </a:t>
            </a:r>
            <a:r>
              <a:rPr lang="en-US" dirty="0"/>
              <a:t>level threads are manage by user level library </a:t>
            </a:r>
            <a:endParaRPr lang="en-US" dirty="0" smtClean="0"/>
          </a:p>
          <a:p>
            <a:r>
              <a:rPr lang="en-US" dirty="0"/>
              <a:t>it is the </a:t>
            </a:r>
            <a:r>
              <a:rPr lang="en-US" dirty="0" smtClean="0"/>
              <a:t>responsibility </a:t>
            </a:r>
            <a:r>
              <a:rPr lang="en-US" dirty="0"/>
              <a:t>of application to create user level </a:t>
            </a:r>
            <a:r>
              <a:rPr lang="en-US" dirty="0" smtClean="0"/>
              <a:t>threads through procedure  call </a:t>
            </a:r>
          </a:p>
          <a:p>
            <a:r>
              <a:rPr lang="en-US" dirty="0" smtClean="0"/>
              <a:t>P thread-library to create thread</a:t>
            </a:r>
          </a:p>
          <a:p>
            <a:r>
              <a:rPr lang="en-US" dirty="0" smtClean="0"/>
              <a:t>Easy and take less time</a:t>
            </a:r>
          </a:p>
          <a:p>
            <a:r>
              <a:rPr lang="en-US" dirty="0" smtClean="0"/>
              <a:t>User level thread are fast</a:t>
            </a:r>
          </a:p>
          <a:p>
            <a:r>
              <a:rPr lang="en-US" dirty="0" smtClean="0"/>
              <a:t>Context switching is faster</a:t>
            </a:r>
          </a:p>
          <a:p>
            <a:r>
              <a:rPr lang="en-US" dirty="0"/>
              <a:t>if one user level threads perform </a:t>
            </a:r>
            <a:r>
              <a:rPr lang="en-US" dirty="0" smtClean="0"/>
              <a:t>blocking </a:t>
            </a:r>
            <a:r>
              <a:rPr lang="en-US" dirty="0"/>
              <a:t>operating then </a:t>
            </a:r>
            <a:r>
              <a:rPr lang="en-US" dirty="0" smtClean="0"/>
              <a:t>entire </a:t>
            </a:r>
            <a:r>
              <a:rPr lang="en-US" dirty="0"/>
              <a:t>process get block </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144769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rPr>
              <a:t>Kernel  </a:t>
            </a:r>
            <a:r>
              <a:rPr lang="en-US" b="1" dirty="0">
                <a:effectLst/>
              </a:rPr>
              <a:t>Level thread (ULT) </a:t>
            </a:r>
            <a:endParaRPr lang="en-US" dirty="0"/>
          </a:p>
        </p:txBody>
      </p:sp>
      <p:sp>
        <p:nvSpPr>
          <p:cNvPr id="3" name="Content Placeholder 2"/>
          <p:cNvSpPr>
            <a:spLocks noGrp="1"/>
          </p:cNvSpPr>
          <p:nvPr>
            <p:ph idx="1"/>
          </p:nvPr>
        </p:nvSpPr>
        <p:spPr/>
        <p:txBody>
          <a:bodyPr/>
          <a:lstStyle/>
          <a:p>
            <a:r>
              <a:rPr lang="en-US" dirty="0" smtClean="0"/>
              <a:t>kernel </a:t>
            </a:r>
            <a:r>
              <a:rPr lang="en-US" dirty="0"/>
              <a:t>level threads are manage by </a:t>
            </a:r>
            <a:r>
              <a:rPr lang="en-US" dirty="0" smtClean="0"/>
              <a:t>OS</a:t>
            </a:r>
          </a:p>
          <a:p>
            <a:pPr lvl="1"/>
            <a:r>
              <a:rPr lang="en-US" dirty="0" smtClean="0"/>
              <a:t>system Call</a:t>
            </a:r>
          </a:p>
          <a:p>
            <a:pPr lvl="1"/>
            <a:r>
              <a:rPr lang="en-US" dirty="0" smtClean="0"/>
              <a:t>Greater time </a:t>
            </a:r>
          </a:p>
          <a:p>
            <a:r>
              <a:rPr lang="en-US" dirty="0" smtClean="0"/>
              <a:t>Slow </a:t>
            </a:r>
          </a:p>
          <a:p>
            <a:r>
              <a:rPr lang="en-US" dirty="0" smtClean="0"/>
              <a:t>Its creation is similar to create process </a:t>
            </a:r>
          </a:p>
          <a:p>
            <a:r>
              <a:rPr lang="en-US" dirty="0" smtClean="0"/>
              <a:t>Context switching is slow </a:t>
            </a:r>
          </a:p>
          <a:p>
            <a:r>
              <a:rPr lang="en-US" dirty="0"/>
              <a:t>IF ONE </a:t>
            </a:r>
            <a:r>
              <a:rPr lang="en-US" dirty="0" err="1"/>
              <a:t>Kernal</a:t>
            </a:r>
            <a:r>
              <a:rPr lang="en-US" dirty="0"/>
              <a:t> level thread block , no </a:t>
            </a:r>
            <a:r>
              <a:rPr lang="en-US" dirty="0" err="1"/>
              <a:t>affacts</a:t>
            </a:r>
            <a:r>
              <a:rPr lang="en-US" dirty="0"/>
              <a:t> on </a:t>
            </a:r>
            <a:r>
              <a:rPr lang="en-US" dirty="0" err="1"/>
              <a:t>oterh</a:t>
            </a:r>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4189844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Today’s Agenda</a:t>
            </a:r>
            <a:endParaRPr lang="en-US" b="1" dirty="0"/>
          </a:p>
        </p:txBody>
      </p:sp>
      <p:sp>
        <p:nvSpPr>
          <p:cNvPr id="3" name="Content Placeholder 2"/>
          <p:cNvSpPr>
            <a:spLocks noGrp="1"/>
          </p:cNvSpPr>
          <p:nvPr>
            <p:ph idx="1"/>
          </p:nvPr>
        </p:nvSpPr>
        <p:spPr/>
        <p:txBody>
          <a:bodyPr>
            <a:normAutofit fontScale="32500" lnSpcReduction="20000"/>
          </a:bodyPr>
          <a:lstStyle/>
          <a:p>
            <a:pPr marL="685800">
              <a:buNone/>
            </a:pPr>
            <a:endParaRPr lang="en-US" sz="3600" baseline="30000" dirty="0" smtClean="0"/>
          </a:p>
          <a:p>
            <a:pPr marL="685800"/>
            <a:r>
              <a:rPr lang="en-US" sz="3600" dirty="0"/>
              <a:t>Concurrency, Threading and Parallelism </a:t>
            </a:r>
            <a:endParaRPr lang="en-US" sz="3500" dirty="0" smtClean="0"/>
          </a:p>
          <a:p>
            <a:pPr marL="685800"/>
            <a:r>
              <a:rPr lang="en-US" sz="4000" dirty="0"/>
              <a:t>User </a:t>
            </a:r>
            <a:r>
              <a:rPr lang="en-US" sz="4000" dirty="0" smtClean="0"/>
              <a:t>Interface</a:t>
            </a:r>
          </a:p>
          <a:p>
            <a:pPr marL="685800"/>
            <a:r>
              <a:rPr lang="en-US" sz="4000" dirty="0"/>
              <a:t>Process Context </a:t>
            </a:r>
            <a:r>
              <a:rPr lang="en-US" sz="4000" dirty="0" smtClean="0"/>
              <a:t>Switch</a:t>
            </a:r>
          </a:p>
          <a:p>
            <a:pPr marL="685800"/>
            <a:r>
              <a:rPr lang="en-US" sz="4000" dirty="0" smtClean="0"/>
              <a:t>Threads</a:t>
            </a:r>
          </a:p>
          <a:p>
            <a:pPr marL="685800"/>
            <a:r>
              <a:rPr lang="en-US" sz="4000" dirty="0"/>
              <a:t>Process Context </a:t>
            </a:r>
            <a:r>
              <a:rPr lang="en-US" sz="4000" dirty="0" smtClean="0"/>
              <a:t>Switch</a:t>
            </a:r>
          </a:p>
          <a:p>
            <a:pPr marL="685800"/>
            <a:r>
              <a:rPr lang="en-US" sz="4000" dirty="0"/>
              <a:t>Threads Context </a:t>
            </a:r>
            <a:r>
              <a:rPr lang="en-US" sz="4000" dirty="0" smtClean="0"/>
              <a:t>Switching</a:t>
            </a:r>
          </a:p>
          <a:p>
            <a:pPr marL="685800"/>
            <a:r>
              <a:rPr lang="en-US" sz="4000" b="1" dirty="0"/>
              <a:t>User Level thread (ULT</a:t>
            </a:r>
            <a:r>
              <a:rPr lang="en-US" sz="4000" b="1" dirty="0" smtClean="0"/>
              <a:t>)</a:t>
            </a:r>
          </a:p>
          <a:p>
            <a:pPr marL="685800"/>
            <a:r>
              <a:rPr lang="en-US" sz="4000" b="1" dirty="0"/>
              <a:t>Kernel  Level thread (ULT)</a:t>
            </a:r>
            <a:r>
              <a:rPr lang="en-US" sz="4000" dirty="0"/>
              <a:t/>
            </a:r>
            <a:br>
              <a:rPr lang="en-US" sz="4000" dirty="0"/>
            </a:br>
            <a:r>
              <a:rPr lang="en-US" sz="4000" dirty="0"/>
              <a:t/>
            </a:r>
            <a:br>
              <a:rPr lang="en-US" sz="4000" dirty="0"/>
            </a:br>
            <a:endParaRPr lang="en-US" sz="4000" dirty="0" smtClean="0"/>
          </a:p>
          <a:p>
            <a:pPr marL="685800"/>
            <a:endParaRPr lang="en-US" sz="4000" b="1" dirty="0" smtClean="0">
              <a:solidFill>
                <a:schemeClr val="tx1"/>
              </a:solidFill>
            </a:endParaRPr>
          </a:p>
          <a:p>
            <a:pPr marL="685800"/>
            <a:endParaRPr lang="en-US" sz="3600" dirty="0" smtClean="0">
              <a:solidFill>
                <a:schemeClr val="tx1"/>
              </a:solidFill>
            </a:endParaRPr>
          </a:p>
          <a:p>
            <a:pPr lvl="3">
              <a:buNone/>
            </a:pPr>
            <a:endParaRPr lang="en-US" sz="3400" dirty="0" smtClean="0">
              <a:solidFill>
                <a:schemeClr val="tx1"/>
              </a:solidFill>
            </a:endParaRPr>
          </a:p>
          <a:p>
            <a:endParaRPr lang="en-US" dirty="0" smtClean="0"/>
          </a:p>
          <a:p>
            <a:pPr>
              <a:buNone/>
            </a:pPr>
            <a:endParaRPr lang="en-US" dirty="0" smtClean="0"/>
          </a:p>
          <a:p>
            <a:r>
              <a:rPr lang="en-US" dirty="0" smtClean="0"/>
              <a:t> </a:t>
            </a:r>
            <a:endParaRPr lang="en-US" dirty="0"/>
          </a:p>
        </p:txBody>
      </p:sp>
      <p:sp>
        <p:nvSpPr>
          <p:cNvPr id="4" name="Footer Placeholder 3"/>
          <p:cNvSpPr>
            <a:spLocks noGrp="1"/>
          </p:cNvSpPr>
          <p:nvPr>
            <p:ph type="ftr" sz="quarter" idx="11"/>
          </p:nvPr>
        </p:nvSpPr>
        <p:spPr>
          <a:xfrm>
            <a:off x="2971800" y="6172200"/>
            <a:ext cx="3086100" cy="365125"/>
          </a:xfrm>
        </p:spPr>
        <p:txBody>
          <a:bodyPr/>
          <a:lstStyle/>
          <a:p>
            <a:r>
              <a:rPr lang="en-US" dirty="0" smtClean="0"/>
              <a:t>University of Haripur</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Concurrency, Threading and Parallelism </a:t>
            </a:r>
          </a:p>
        </p:txBody>
      </p:sp>
      <p:sp>
        <p:nvSpPr>
          <p:cNvPr id="3" name="Content Placeholder 2"/>
          <p:cNvSpPr>
            <a:spLocks noGrp="1"/>
          </p:cNvSpPr>
          <p:nvPr>
            <p:ph idx="1"/>
          </p:nvPr>
        </p:nvSpPr>
        <p:spPr/>
        <p:txBody>
          <a:bodyPr>
            <a:normAutofit/>
          </a:bodyPr>
          <a:lstStyle/>
          <a:p>
            <a:r>
              <a:rPr lang="en-US" dirty="0" smtClean="0"/>
              <a:t>Parallelism </a:t>
            </a:r>
          </a:p>
          <a:p>
            <a:pPr lvl="1"/>
            <a:r>
              <a:rPr lang="en-US" dirty="0" smtClean="0"/>
              <a:t>If we have multiple things happening at the exact same time</a:t>
            </a:r>
          </a:p>
          <a:p>
            <a:endParaRPr lang="en-US" dirty="0" smtClean="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1" y="3124200"/>
            <a:ext cx="7815262" cy="2976562"/>
          </a:xfrm>
          <a:prstGeom prst="rect">
            <a:avLst/>
          </a:prstGeom>
        </p:spPr>
      </p:pic>
    </p:spTree>
    <p:extLst>
      <p:ext uri="{BB962C8B-B14F-4D97-AF65-F5344CB8AC3E}">
        <p14:creationId xmlns:p14="http://schemas.microsoft.com/office/powerpoint/2010/main" val="3161183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rPr>
              <a:t>Concurrency, Threading and Parallelism </a:t>
            </a:r>
            <a:endParaRPr lang="en-US" dirty="0"/>
          </a:p>
        </p:txBody>
      </p:sp>
      <p:sp>
        <p:nvSpPr>
          <p:cNvPr id="3" name="Content Placeholder 2"/>
          <p:cNvSpPr>
            <a:spLocks noGrp="1"/>
          </p:cNvSpPr>
          <p:nvPr>
            <p:ph idx="1"/>
          </p:nvPr>
        </p:nvSpPr>
        <p:spPr/>
        <p:txBody>
          <a:bodyPr/>
          <a:lstStyle/>
          <a:p>
            <a:r>
              <a:rPr lang="en-US" dirty="0" smtClean="0"/>
              <a:t>Threads </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590800"/>
            <a:ext cx="7162800" cy="3715656"/>
          </a:xfrm>
          <a:prstGeom prst="rect">
            <a:avLst/>
          </a:prstGeom>
        </p:spPr>
      </p:pic>
    </p:spTree>
    <p:extLst>
      <p:ext uri="{BB962C8B-B14F-4D97-AF65-F5344CB8AC3E}">
        <p14:creationId xmlns:p14="http://schemas.microsoft.com/office/powerpoint/2010/main" val="7028798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Interface </a:t>
            </a:r>
            <a:r>
              <a:rPr lang="en-US" baseline="30000" dirty="0" smtClean="0"/>
              <a:t>2</a:t>
            </a:r>
            <a:endParaRPr lang="en-US" baseline="30000" dirty="0"/>
          </a:p>
        </p:txBody>
      </p:sp>
      <p:sp>
        <p:nvSpPr>
          <p:cNvPr id="3" name="Content Placeholder 2"/>
          <p:cNvSpPr>
            <a:spLocks noGrp="1"/>
          </p:cNvSpPr>
          <p:nvPr>
            <p:ph idx="1"/>
          </p:nvPr>
        </p:nvSpPr>
        <p:spPr/>
        <p:txBody>
          <a:bodyPr>
            <a:normAutofit lnSpcReduction="10000"/>
          </a:bodyPr>
          <a:lstStyle/>
          <a:p>
            <a:r>
              <a:rPr lang="en-US" dirty="0" smtClean="0"/>
              <a:t>Before threading</a:t>
            </a:r>
          </a:p>
          <a:p>
            <a:pPr lvl="1"/>
            <a:r>
              <a:rPr lang="en-US" dirty="0" smtClean="0"/>
              <a:t>User interface pulse multiple process model are used to achieved Concurrency</a:t>
            </a:r>
          </a:p>
          <a:p>
            <a:r>
              <a:rPr lang="en-US" dirty="0" smtClean="0"/>
              <a:t>Register events plus call back </a:t>
            </a:r>
          </a:p>
          <a:p>
            <a:r>
              <a:rPr lang="en-US" dirty="0" smtClean="0"/>
              <a:t>When single process is going to block it does not block but he schedule events </a:t>
            </a:r>
          </a:p>
          <a:p>
            <a:r>
              <a:rPr lang="en-US" dirty="0" smtClean="0"/>
              <a:t>When events is not expired the process serve next message </a:t>
            </a:r>
          </a:p>
          <a:p>
            <a:r>
              <a:rPr lang="en-US" dirty="0" smtClean="0"/>
              <a:t>Disadvantage </a:t>
            </a:r>
          </a:p>
          <a:p>
            <a:r>
              <a:rPr lang="en-US" dirty="0" smtClean="0"/>
              <a:t>Single process main session state: </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24551400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Threads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Process </a:t>
            </a:r>
            <a:r>
              <a:rPr lang="en-US" dirty="0"/>
              <a:t>was an executing program with a single thread of control.</a:t>
            </a:r>
          </a:p>
          <a:p>
            <a:r>
              <a:rPr lang="en-US" dirty="0" smtClean="0"/>
              <a:t>Multiple execution state in same address space of single process</a:t>
            </a:r>
          </a:p>
          <a:p>
            <a:r>
              <a:rPr lang="en-US" dirty="0"/>
              <a:t>On Every network request , create execution stream in same address space </a:t>
            </a:r>
          </a:p>
          <a:p>
            <a:pPr lvl="1"/>
            <a:r>
              <a:rPr lang="en-US" dirty="0"/>
              <a:t>Maintain own </a:t>
            </a:r>
            <a:r>
              <a:rPr lang="en-US" dirty="0" smtClean="0"/>
              <a:t>data</a:t>
            </a:r>
          </a:p>
          <a:p>
            <a:r>
              <a:rPr lang="en-US" dirty="0" smtClean="0"/>
              <a:t>Traditional </a:t>
            </a:r>
            <a:r>
              <a:rPr lang="en-US" dirty="0"/>
              <a:t>( heavyweight ) processes have a single thread of control - There is one program counter, and one sequence of instructions that can be carried out at any given time</a:t>
            </a:r>
            <a:endParaRPr lang="en-US" dirty="0" smtClean="0"/>
          </a:p>
          <a:p>
            <a:r>
              <a:rPr lang="en-US" dirty="0" smtClean="0"/>
              <a:t>A</a:t>
            </a:r>
            <a:r>
              <a:rPr lang="en-US" dirty="0"/>
              <a:t> </a:t>
            </a:r>
            <a:r>
              <a:rPr lang="en-US" b="1" i="1" dirty="0"/>
              <a:t>thread</a:t>
            </a:r>
            <a:r>
              <a:rPr lang="en-US" dirty="0"/>
              <a:t> is a basic unit of CPU utilization, consisting of a program counter, a stack, and a set of registers, ( and a thread ID. </a:t>
            </a:r>
            <a:r>
              <a:rPr lang="en-US" dirty="0" smtClean="0"/>
              <a:t>)</a:t>
            </a:r>
          </a:p>
          <a:p>
            <a:r>
              <a:rPr lang="en-US" dirty="0"/>
              <a:t>For example in a word processor, a background thread may check spelling and grammar while a foreground thread processes user input ( keystrokes ), while yet a third thread loads images from the hard drive, and a fourth does periodic automatic backups of the file being edited.</a:t>
            </a:r>
          </a:p>
          <a:p>
            <a:r>
              <a:rPr lang="en-US" dirty="0" smtClean="0"/>
              <a:t>.</a:t>
            </a:r>
          </a:p>
          <a:p>
            <a:pPr lvl="1"/>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3442878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Threads</a:t>
            </a:r>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pic>
        <p:nvPicPr>
          <p:cNvPr id="5" name="Content Placeholder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392" t="11746" r="392" b="11746"/>
          <a:stretch>
            <a:fillRect/>
          </a:stretch>
        </p:blipFill>
        <p:spPr bwMode="auto">
          <a:xfrm>
            <a:off x="810107" y="1825625"/>
            <a:ext cx="7523785" cy="4351338"/>
          </a:xfrm>
          <a:prstGeom prst="rect">
            <a:avLst/>
          </a:prstGeom>
          <a:noFill/>
          <a:ln w="38100" cmpd="dbl">
            <a:solidFill>
              <a:srgbClr val="CC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3709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Context </a:t>
            </a:r>
            <a:r>
              <a:rPr lang="en-US" dirty="0"/>
              <a:t>Switch</a:t>
            </a:r>
          </a:p>
        </p:txBody>
      </p:sp>
      <p:sp>
        <p:nvSpPr>
          <p:cNvPr id="3" name="Content Placeholder 2"/>
          <p:cNvSpPr>
            <a:spLocks noGrp="1"/>
          </p:cNvSpPr>
          <p:nvPr>
            <p:ph idx="1"/>
          </p:nvPr>
        </p:nvSpPr>
        <p:spPr/>
        <p:txBody>
          <a:bodyPr>
            <a:normAutofit fontScale="77500" lnSpcReduction="20000"/>
          </a:bodyPr>
          <a:lstStyle/>
          <a:p>
            <a:r>
              <a:rPr lang="en-US" dirty="0"/>
              <a:t>Interrupts cause the operating system to change a CPU from its current task and to run a </a:t>
            </a:r>
            <a:r>
              <a:rPr lang="en-US" dirty="0" smtClean="0"/>
              <a:t>kernel routing</a:t>
            </a:r>
          </a:p>
          <a:p>
            <a:r>
              <a:rPr lang="en-US" dirty="0"/>
              <a:t>When  an </a:t>
            </a:r>
            <a:r>
              <a:rPr lang="en-US" dirty="0" smtClean="0"/>
              <a:t>interrupt </a:t>
            </a:r>
            <a:r>
              <a:rPr lang="en-US" dirty="0"/>
              <a:t>occurs the system  need to save the current </a:t>
            </a:r>
            <a:r>
              <a:rPr lang="en-US" b="1" dirty="0"/>
              <a:t>context </a:t>
            </a:r>
            <a:r>
              <a:rPr lang="en-US" dirty="0"/>
              <a:t>of the process currently running on the </a:t>
            </a:r>
            <a:r>
              <a:rPr lang="en-US" dirty="0" smtClean="0"/>
              <a:t>CPU </a:t>
            </a:r>
            <a:r>
              <a:rPr lang="en-US" dirty="0"/>
              <a:t>so that it can restore that context when its processing is done, essentially </a:t>
            </a:r>
            <a:r>
              <a:rPr lang="en-US" dirty="0" smtClean="0"/>
              <a:t>suspending. The </a:t>
            </a:r>
            <a:r>
              <a:rPr lang="en-US" dirty="0"/>
              <a:t>process and then resuming </a:t>
            </a:r>
            <a:r>
              <a:rPr lang="en-US" dirty="0" smtClean="0"/>
              <a:t>it</a:t>
            </a:r>
          </a:p>
          <a:p>
            <a:r>
              <a:rPr lang="en-US" dirty="0" smtClean="0"/>
              <a:t> </a:t>
            </a:r>
            <a:r>
              <a:rPr lang="en-US" dirty="0"/>
              <a:t>The context is represented in the PCB of the </a:t>
            </a:r>
            <a:r>
              <a:rPr lang="en-US" dirty="0" smtClean="0"/>
              <a:t>process</a:t>
            </a:r>
          </a:p>
          <a:p>
            <a:r>
              <a:rPr lang="en-US" dirty="0" smtClean="0"/>
              <a:t>Context -</a:t>
            </a:r>
            <a:r>
              <a:rPr lang="en-US" dirty="0"/>
              <a:t> process </a:t>
            </a:r>
            <a:r>
              <a:rPr lang="en-US" dirty="0" smtClean="0"/>
              <a:t>resources</a:t>
            </a:r>
          </a:p>
          <a:p>
            <a:pPr lvl="1"/>
            <a:r>
              <a:rPr lang="en-US" dirty="0"/>
              <a:t> memory addresses, page tables, and </a:t>
            </a:r>
            <a:endParaRPr lang="en-US" dirty="0" smtClean="0"/>
          </a:p>
          <a:p>
            <a:pPr lvl="1"/>
            <a:r>
              <a:rPr lang="en-US" dirty="0" smtClean="0"/>
              <a:t>kernel </a:t>
            </a:r>
            <a:r>
              <a:rPr lang="en-US" dirty="0"/>
              <a:t>resources, caches in the processor.</a:t>
            </a:r>
            <a:endParaRPr lang="en-US" dirty="0" smtClean="0"/>
          </a:p>
          <a:p>
            <a:r>
              <a:rPr lang="en-US" b="1" dirty="0"/>
              <a:t>When does context switching happen</a:t>
            </a:r>
            <a:r>
              <a:rPr lang="en-US" b="1" dirty="0" smtClean="0"/>
              <a:t>?</a:t>
            </a:r>
          </a:p>
          <a:p>
            <a:pPr lvl="1"/>
            <a:r>
              <a:rPr lang="en-US" dirty="0"/>
              <a:t>  high-priority process </a:t>
            </a:r>
            <a:r>
              <a:rPr lang="en-US" dirty="0" smtClean="0"/>
              <a:t>comes</a:t>
            </a:r>
          </a:p>
          <a:p>
            <a:pPr lvl="1"/>
            <a:r>
              <a:rPr lang="en-US" dirty="0"/>
              <a:t>Interrupt occurs </a:t>
            </a:r>
            <a:endParaRPr lang="en-US" dirty="0" smtClean="0"/>
          </a:p>
          <a:p>
            <a:pPr lvl="1"/>
            <a:r>
              <a:rPr lang="en-US" dirty="0"/>
              <a:t>kernel mode switch </a:t>
            </a:r>
            <a:endParaRPr lang="en-US" dirty="0" smtClean="0"/>
          </a:p>
          <a:p>
            <a:endParaRPr lang="en-US" dirty="0"/>
          </a:p>
          <a:p>
            <a:endParaRPr lang="en-US" dirty="0"/>
          </a:p>
        </p:txBody>
      </p:sp>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49434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Context Switch</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690690"/>
            <a:ext cx="7886700" cy="4938710"/>
          </a:xfrm>
        </p:spPr>
      </p:pic>
      <p:sp>
        <p:nvSpPr>
          <p:cNvPr id="4" name="Footer Placeholder 3"/>
          <p:cNvSpPr>
            <a:spLocks noGrp="1"/>
          </p:cNvSpPr>
          <p:nvPr>
            <p:ph type="ftr" sz="quarter" idx="11"/>
          </p:nvPr>
        </p:nvSpPr>
        <p:spPr/>
        <p:txBody>
          <a:bodyPr/>
          <a:lstStyle/>
          <a:p>
            <a:r>
              <a:rPr lang="en-US" smtClean="0"/>
              <a:t>University of Haripur</a:t>
            </a:r>
            <a:endParaRPr lang="en-US" dirty="0"/>
          </a:p>
        </p:txBody>
      </p:sp>
    </p:spTree>
    <p:extLst>
      <p:ext uri="{BB962C8B-B14F-4D97-AF65-F5344CB8AC3E}">
        <p14:creationId xmlns:p14="http://schemas.microsoft.com/office/powerpoint/2010/main" val="82168960"/>
      </p:ext>
    </p:extLst>
  </p:cSld>
  <p:clrMapOvr>
    <a:masterClrMapping/>
  </p:clrMapOvr>
  <p:timing>
    <p:tnLst>
      <p:par>
        <p:cTn id="1" dur="indefinite" restart="never" nodeType="tmRoot"/>
      </p:par>
    </p:tnLst>
  </p:timing>
</p:sld>
</file>

<file path=ppt/theme/theme1.xml><?xml version="1.0" encoding="utf-8"?>
<a:theme xmlns:a="http://schemas.openxmlformats.org/drawingml/2006/main" name="eduction">
  <a:themeElements>
    <a:clrScheme name="Custom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Custom 2">
      <a:majorFont>
        <a:latin typeface="Sketch Block"/>
        <a:ea typeface=""/>
        <a:cs typeface=""/>
      </a:majorFont>
      <a:minorFont>
        <a:latin typeface="Sitka Tex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34502</TotalTime>
  <Words>743</Words>
  <Application>Microsoft Office PowerPoint</Application>
  <PresentationFormat>On-screen Show (4:3)</PresentationFormat>
  <Paragraphs>109</Paragraphs>
  <Slides>12</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Arial Black</vt:lpstr>
      <vt:lpstr>Calibri</vt:lpstr>
      <vt:lpstr>Sitka Text</vt:lpstr>
      <vt:lpstr>Sketch Block</vt:lpstr>
      <vt:lpstr>eduction</vt:lpstr>
      <vt:lpstr>Advance Operating System </vt:lpstr>
      <vt:lpstr> Today’s Agenda</vt:lpstr>
      <vt:lpstr>Concurrency, Threading and Parallelism </vt:lpstr>
      <vt:lpstr>Concurrency, Threading and Parallelism </vt:lpstr>
      <vt:lpstr>User Interface 2</vt:lpstr>
      <vt:lpstr>Threads</vt:lpstr>
      <vt:lpstr>Threads</vt:lpstr>
      <vt:lpstr>Process Context Switch</vt:lpstr>
      <vt:lpstr>Context Switch</vt:lpstr>
      <vt:lpstr>  Threads Context Switching  </vt:lpstr>
      <vt:lpstr>User Level thread (ULT) </vt:lpstr>
      <vt:lpstr>Kernel  Level thread (ULT)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 13 , Week 7 </dc:title>
  <dc:creator>SHU</dc:creator>
  <cp:lastModifiedBy>Admin</cp:lastModifiedBy>
  <cp:revision>2106</cp:revision>
  <dcterms:created xsi:type="dcterms:W3CDTF">2006-08-16T00:00:00Z</dcterms:created>
  <dcterms:modified xsi:type="dcterms:W3CDTF">2021-05-29T07:01:48Z</dcterms:modified>
</cp:coreProperties>
</file>