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12"/>
  </p:notesMasterIdLst>
  <p:handoutMasterIdLst>
    <p:handoutMasterId r:id="rId13"/>
  </p:handoutMasterIdLst>
  <p:sldIdLst>
    <p:sldId id="532" r:id="rId2"/>
    <p:sldId id="535" r:id="rId3"/>
    <p:sldId id="537" r:id="rId4"/>
    <p:sldId id="538" r:id="rId5"/>
    <p:sldId id="540" r:id="rId6"/>
    <p:sldId id="541" r:id="rId7"/>
    <p:sldId id="544" r:id="rId8"/>
    <p:sldId id="542" r:id="rId9"/>
    <p:sldId id="543" r:id="rId10"/>
    <p:sldId id="54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87774" autoAdjust="0"/>
  </p:normalViewPr>
  <p:slideViewPr>
    <p:cSldViewPr>
      <p:cViewPr varScale="1">
        <p:scale>
          <a:sx n="64" d="100"/>
          <a:sy n="64" d="100"/>
        </p:scale>
        <p:origin x="156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A9412B-BA08-44BC-996E-CB2D4E5BEED9}" type="datetimeFigureOut">
              <a:rPr lang="en-US" smtClean="0"/>
              <a:pPr/>
              <a:t>1/11/2021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dirty="0" smtClean="0"/>
              <a:t>University of Haripur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43DF2B-3663-499C-B2AF-F6A431F4A81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1EED87-0475-4FFE-AD83-10981C027294}" type="datetimeFigureOut">
              <a:rPr lang="en-US" smtClean="0"/>
              <a:pPr/>
              <a:t>1/11/2021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dirty="0" smtClean="0"/>
              <a:t>University of Haripur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919FA8-E2D9-4DB1-84A7-6D8F40BBF17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77730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CS703-35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2122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CS703-35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67589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CS703-35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08123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05790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5900" y="1858963"/>
            <a:ext cx="589915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9450" y="4381500"/>
            <a:ext cx="4972050" cy="1143000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B7F58-8E26-4704-A191-D9753584B8AC}" type="datetime1">
              <a:rPr lang="en-US" smtClean="0"/>
              <a:pPr/>
              <a:t>1/11/2021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University of Haripur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9468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3FA83-854D-4812-B9B9-FD31EDF9FE98}" type="datetime1">
              <a:rPr lang="en-US" smtClean="0"/>
              <a:pPr/>
              <a:t>1/11/2021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University of Haripur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621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14B10-2C46-40FA-B50F-DEAE72F2A1FD}" type="datetime1">
              <a:rPr lang="en-US" smtClean="0"/>
              <a:pPr/>
              <a:t>1/11/2021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University of Haripur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66093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8BA0D-8818-437B-9088-6DED238F9A48}" type="datetime1">
              <a:rPr lang="en-US" smtClean="0"/>
              <a:pPr/>
              <a:t>1/11/2021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University of Haripur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55495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83645-4F30-4F06-8C99-0C6F132F7F13}" type="datetime1">
              <a:rPr lang="en-US" smtClean="0"/>
              <a:pPr/>
              <a:t>1/11/2021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University of Haripur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2092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34B08-5928-4677-B0B8-CFDF6121F000}" type="datetime1">
              <a:rPr lang="en-US" smtClean="0"/>
              <a:pPr/>
              <a:t>1/11/2021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University of Haripur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14077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5D8B5-BBF9-46F3-A52B-204DE6E29A3E}" type="datetime1">
              <a:rPr lang="en-US" smtClean="0"/>
              <a:pPr/>
              <a:t>1/11/2021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University of Haripur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30189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F34D7-F5B8-42AA-B39D-48682B33404F}" type="datetime1">
              <a:rPr lang="en-US" smtClean="0"/>
              <a:pPr/>
              <a:t>1/11/2021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University of Haripur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25913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DAA73-0050-4E6B-8387-097A4685702C}" type="datetime1">
              <a:rPr lang="en-US" smtClean="0"/>
              <a:pPr/>
              <a:t>1/11/2021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University of Haripur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11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D7F6B-7525-4C76-B7E4-11C207E4DB47}" type="datetime1">
              <a:rPr lang="en-US" smtClean="0"/>
              <a:pPr/>
              <a:t>1/11/2021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University of Haripur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2384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46126-EE03-4C63-BD9A-5B0EA2743751}" type="datetime1">
              <a:rPr lang="en-US" smtClean="0"/>
              <a:pPr/>
              <a:t>1/11/2021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University of Haripur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8438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 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1E2916-52F7-4397-B359-59AEE4022B72}" type="datetime1">
              <a:rPr lang="en-US" smtClean="0"/>
              <a:pPr/>
              <a:t>1/11/2021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University of Haripur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3468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hf sldNum="0" hd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effectLst>
            <a:glow rad="114300">
              <a:schemeClr val="tx1">
                <a:alpha val="34000"/>
              </a:schemeClr>
            </a:glo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2133600"/>
            <a:ext cx="7772400" cy="1447800"/>
          </a:xfrm>
        </p:spPr>
        <p:txBody>
          <a:bodyPr>
            <a:normAutofit/>
          </a:bodyPr>
          <a:lstStyle/>
          <a:p>
            <a:pPr algn="ctr"/>
            <a:r>
              <a:rPr lang="en-US" sz="3200" dirty="0" smtClean="0">
                <a:latin typeface="Arial Black" pitchFamily="34" charset="0"/>
              </a:rPr>
              <a:t>Advance Operating System </a:t>
            </a:r>
            <a:endParaRPr lang="en-US" sz="3200" dirty="0">
              <a:latin typeface="Arial Black" pitchFamily="34" charset="0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09600" y="3429000"/>
            <a:ext cx="7854696" cy="1752600"/>
          </a:xfrm>
        </p:spPr>
        <p:txBody>
          <a:bodyPr/>
          <a:lstStyle/>
          <a:p>
            <a:r>
              <a:rPr lang="en-US" dirty="0" smtClean="0">
                <a:solidFill>
                  <a:srgbClr val="C00000"/>
                </a:solidFill>
              </a:rPr>
              <a:t> 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62000" y="3657600"/>
            <a:ext cx="5276850" cy="930276"/>
          </a:xfrm>
          <a:ln>
            <a:solidFill>
              <a:schemeClr val="bg1"/>
            </a:solidFill>
          </a:ln>
        </p:spPr>
        <p:txBody>
          <a:bodyPr/>
          <a:lstStyle/>
          <a:p>
            <a:r>
              <a:rPr lang="en-US" sz="3600" b="1" dirty="0" smtClean="0"/>
              <a:t>University of Haripur</a:t>
            </a:r>
            <a:endParaRPr lang="en-US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Memory mapped </a:t>
            </a:r>
            <a:r>
              <a:rPr lang="en-US" dirty="0" smtClean="0"/>
              <a:t>I/O</a:t>
            </a:r>
            <a:br>
              <a:rPr lang="en-US" dirty="0" smtClean="0"/>
            </a:br>
            <a:r>
              <a:rPr lang="en-US" dirty="0" smtClean="0"/>
              <a:t> </a:t>
            </a:r>
            <a:r>
              <a:rPr lang="en-US" dirty="0"/>
              <a:t>Vs Direct I/O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Memory mapped </a:t>
            </a:r>
            <a:r>
              <a:rPr lang="en-US" dirty="0" smtClean="0"/>
              <a:t>I/O</a:t>
            </a:r>
          </a:p>
          <a:p>
            <a:pPr lvl="1"/>
            <a:r>
              <a:rPr lang="en-US" dirty="0"/>
              <a:t>Device controller‘s registers and internal memory are directly mapped into the processor‘s address </a:t>
            </a:r>
            <a:r>
              <a:rPr lang="en-US" dirty="0" smtClean="0"/>
              <a:t>space</a:t>
            </a:r>
          </a:p>
          <a:p>
            <a:pPr lvl="1"/>
            <a:r>
              <a:rPr lang="en-US" dirty="0" smtClean="0"/>
              <a:t>Commonly used in now days</a:t>
            </a:r>
          </a:p>
          <a:p>
            <a:pPr lvl="1"/>
            <a:r>
              <a:rPr lang="en-US" dirty="0" smtClean="0"/>
              <a:t>Device access become simple memory access </a:t>
            </a:r>
          </a:p>
          <a:p>
            <a:pPr lvl="1"/>
            <a:r>
              <a:rPr lang="en-US" dirty="0" smtClean="0"/>
              <a:t>User can easily access device register with pointer  </a:t>
            </a:r>
          </a:p>
          <a:p>
            <a:r>
              <a:rPr lang="en-US" dirty="0"/>
              <a:t>Direct I/O </a:t>
            </a:r>
            <a:endParaRPr lang="en-US" dirty="0" smtClean="0"/>
          </a:p>
          <a:p>
            <a:pPr lvl="1"/>
            <a:r>
              <a:rPr lang="en-US" dirty="0" smtClean="0"/>
              <a:t>Device </a:t>
            </a:r>
            <a:r>
              <a:rPr lang="en-US" dirty="0"/>
              <a:t>controller‘s registers and internal memory is accessible via special instructions in the assembly language instruction set. The arguments to these instructions are usually called ports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Common in old days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University of Haripur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9687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 Today’s Agenda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marL="685800">
              <a:buNone/>
            </a:pPr>
            <a:endParaRPr lang="en-US" sz="3600" baseline="30000" dirty="0" smtClean="0"/>
          </a:p>
          <a:p>
            <a:pPr marL="685800"/>
            <a:endParaRPr lang="en-US" sz="3500" dirty="0" smtClean="0"/>
          </a:p>
          <a:p>
            <a:pPr marL="1028700" indent="-571500"/>
            <a:r>
              <a:rPr lang="en-US" sz="11200" dirty="0"/>
              <a:t>I/O Interface in computer organization </a:t>
            </a:r>
          </a:p>
          <a:p>
            <a:pPr marL="1028700" indent="-571500"/>
            <a:r>
              <a:rPr lang="en-US" sz="11200" dirty="0"/>
              <a:t>Principles of I/O Software</a:t>
            </a:r>
          </a:p>
          <a:p>
            <a:pPr marL="1028700" indent="-571500"/>
            <a:r>
              <a:rPr lang="en-US" sz="11200" dirty="0"/>
              <a:t>Synchronous vs. asynchronous Operation</a:t>
            </a:r>
          </a:p>
          <a:p>
            <a:pPr marL="1028700" indent="-571500"/>
            <a:r>
              <a:rPr lang="en-US" sz="11200" dirty="0"/>
              <a:t>Device Controllers </a:t>
            </a:r>
          </a:p>
          <a:p>
            <a:pPr marL="1028700" indent="-571500"/>
            <a:r>
              <a:rPr lang="en-US" sz="11200" dirty="0"/>
              <a:t>Device Controllers </a:t>
            </a:r>
            <a:r>
              <a:rPr lang="en-US" sz="11200" dirty="0" smtClean="0"/>
              <a:t>tasks</a:t>
            </a:r>
          </a:p>
          <a:p>
            <a:pPr marL="1028700" indent="-571500"/>
            <a:r>
              <a:rPr lang="en-US" sz="11200" dirty="0" smtClean="0"/>
              <a:t>layers </a:t>
            </a:r>
            <a:r>
              <a:rPr lang="en-US" sz="11200" dirty="0"/>
              <a:t>of the </a:t>
            </a:r>
            <a:r>
              <a:rPr lang="en-US" sz="11200" dirty="0" err="1"/>
              <a:t>i</a:t>
            </a:r>
            <a:r>
              <a:rPr lang="en-US" sz="11200" dirty="0"/>
              <a:t>/0 system</a:t>
            </a:r>
          </a:p>
          <a:p>
            <a:pPr marL="1028700" indent="-571500"/>
            <a:r>
              <a:rPr lang="en-US" sz="11200" dirty="0" smtClean="0"/>
              <a:t>memory </a:t>
            </a:r>
            <a:r>
              <a:rPr lang="en-US" sz="11200" dirty="0"/>
              <a:t>mapped i/o vs Direct i/o</a:t>
            </a:r>
          </a:p>
          <a:p>
            <a:pPr marL="1028700" indent="-571500"/>
            <a:r>
              <a:rPr lang="en-US" sz="11200" dirty="0"/>
              <a:t/>
            </a:r>
            <a:br>
              <a:rPr lang="en-US" sz="11200" dirty="0"/>
            </a:br>
            <a:r>
              <a:rPr lang="en-US" sz="6400" dirty="0"/>
              <a:t/>
            </a:r>
            <a:br>
              <a:rPr lang="en-US" sz="6400" dirty="0"/>
            </a:br>
            <a:endParaRPr lang="en-US" sz="6400" dirty="0" smtClean="0"/>
          </a:p>
          <a:p>
            <a:pPr marL="685800"/>
            <a:endParaRPr lang="en-US" sz="4000" b="1" dirty="0" smtClean="0">
              <a:solidFill>
                <a:schemeClr val="tx1"/>
              </a:solidFill>
            </a:endParaRPr>
          </a:p>
          <a:p>
            <a:pPr marL="685800"/>
            <a:endParaRPr lang="en-US" sz="3600" dirty="0" smtClean="0">
              <a:solidFill>
                <a:schemeClr val="tx1"/>
              </a:solidFill>
            </a:endParaRPr>
          </a:p>
          <a:p>
            <a:pPr lvl="3">
              <a:buNone/>
            </a:pPr>
            <a:endParaRPr lang="en-US" sz="3400" dirty="0" smtClean="0">
              <a:solidFill>
                <a:schemeClr val="tx1"/>
              </a:solidFill>
            </a:endParaRPr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971800" y="6172200"/>
            <a:ext cx="3086100" cy="365125"/>
          </a:xfrm>
        </p:spPr>
        <p:txBody>
          <a:bodyPr/>
          <a:lstStyle/>
          <a:p>
            <a:r>
              <a:rPr lang="en-US" dirty="0" smtClean="0"/>
              <a:t>University of Haripur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sz="3600" dirty="0" smtClean="0">
                <a:effectLst/>
              </a:rPr>
              <a:t/>
            </a:r>
            <a:br>
              <a:rPr lang="it-IT" sz="3600" dirty="0" smtClean="0">
                <a:effectLst/>
              </a:rPr>
            </a:br>
            <a:r>
              <a:rPr lang="it-IT" sz="3600" dirty="0">
                <a:effectLst/>
              </a:rPr>
              <a:t/>
            </a:r>
            <a:br>
              <a:rPr lang="it-IT" sz="3600" dirty="0">
                <a:effectLst/>
              </a:rPr>
            </a:br>
            <a:r>
              <a:rPr lang="it-IT" sz="3600" dirty="0" smtClean="0">
                <a:effectLst/>
              </a:rPr>
              <a:t>I/O </a:t>
            </a:r>
            <a:r>
              <a:rPr lang="it-IT" sz="3600" dirty="0">
                <a:effectLst/>
              </a:rPr>
              <a:t>Interface in </a:t>
            </a:r>
            <a:r>
              <a:rPr lang="it-IT" sz="3600" dirty="0" smtClean="0">
                <a:effectLst/>
              </a:rPr>
              <a:t/>
            </a:r>
            <a:br>
              <a:rPr lang="it-IT" sz="3600" dirty="0" smtClean="0">
                <a:effectLst/>
              </a:rPr>
            </a:br>
            <a:r>
              <a:rPr lang="it-IT" sz="3600" dirty="0" smtClean="0">
                <a:effectLst/>
              </a:rPr>
              <a:t>Computer Or`ganization</a:t>
            </a:r>
            <a:r>
              <a:rPr lang="it-IT" dirty="0">
                <a:effectLst/>
              </a:rPr>
              <a:t/>
            </a:r>
            <a:br>
              <a:rPr lang="it-IT" dirty="0">
                <a:effectLst/>
              </a:rPr>
            </a:br>
            <a:r>
              <a:rPr lang="it-IT" dirty="0">
                <a:effectLst/>
              </a:rPr>
              <a:t/>
            </a:r>
            <a:br>
              <a:rPr lang="it-IT" dirty="0">
                <a:effectLst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n-US" dirty="0" smtClean="0"/>
              <a:t>Speed </a:t>
            </a:r>
          </a:p>
          <a:p>
            <a:pPr lvl="1"/>
            <a:r>
              <a:rPr lang="en-US" dirty="0" smtClean="0"/>
              <a:t>Signals</a:t>
            </a:r>
          </a:p>
          <a:p>
            <a:pPr lvl="1"/>
            <a:r>
              <a:rPr lang="en-US" dirty="0" smtClean="0"/>
              <a:t>Format </a:t>
            </a:r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pPr marL="457200" lvl="1" indent="0">
              <a:buNone/>
            </a:pPr>
            <a:endParaRPr lang="en-US" dirty="0" smtClean="0"/>
          </a:p>
          <a:p>
            <a:pPr marL="457200" lvl="1" indent="0">
              <a:buNone/>
            </a:pPr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University of Haripur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3048000"/>
            <a:ext cx="7448550" cy="3308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1395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Principles</a:t>
            </a:r>
            <a:r>
              <a:rPr lang="en-US" dirty="0" smtClean="0"/>
              <a:t> </a:t>
            </a:r>
            <a:r>
              <a:rPr lang="en-US" dirty="0"/>
              <a:t>of I/O Software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Layer or Interface</a:t>
            </a:r>
          </a:p>
          <a:p>
            <a:r>
              <a:rPr lang="en-US" dirty="0"/>
              <a:t>Goals of I/O Software </a:t>
            </a:r>
          </a:p>
          <a:p>
            <a:r>
              <a:rPr lang="en-US" dirty="0" smtClean="0"/>
              <a:t>Device </a:t>
            </a:r>
            <a:r>
              <a:rPr lang="en-US" dirty="0"/>
              <a:t>independence </a:t>
            </a:r>
          </a:p>
          <a:p>
            <a:pPr lvl="1"/>
            <a:r>
              <a:rPr lang="en-US" dirty="0" smtClean="0"/>
              <a:t>programs </a:t>
            </a:r>
            <a:r>
              <a:rPr lang="en-US" dirty="0"/>
              <a:t>can access any I/O device without specifying device in advance (floppy, hard drive, or CD-ROM</a:t>
            </a:r>
            <a:r>
              <a:rPr lang="en-US" dirty="0" smtClean="0"/>
              <a:t>)</a:t>
            </a:r>
          </a:p>
          <a:p>
            <a:r>
              <a:rPr lang="en-US" dirty="0"/>
              <a:t>Uniform naming </a:t>
            </a:r>
            <a:endParaRPr lang="en-US" dirty="0" smtClean="0"/>
          </a:p>
          <a:p>
            <a:pPr lvl="1"/>
            <a:r>
              <a:rPr lang="en-US" dirty="0" smtClean="0"/>
              <a:t> </a:t>
            </a:r>
            <a:r>
              <a:rPr lang="en-US" dirty="0"/>
              <a:t>name of a file or device a string or an integer not depending on which </a:t>
            </a:r>
            <a:r>
              <a:rPr lang="en-US" dirty="0" smtClean="0"/>
              <a:t>machine</a:t>
            </a:r>
          </a:p>
          <a:p>
            <a:r>
              <a:rPr lang="en-US" dirty="0"/>
              <a:t>Error handling </a:t>
            </a:r>
            <a:endParaRPr lang="en-US" dirty="0" smtClean="0"/>
          </a:p>
          <a:p>
            <a:pPr lvl="1"/>
            <a:r>
              <a:rPr lang="en-US" dirty="0" smtClean="0"/>
              <a:t> </a:t>
            </a:r>
            <a:r>
              <a:rPr lang="en-US" dirty="0"/>
              <a:t>handle as close to the hardware as </a:t>
            </a:r>
            <a:r>
              <a:rPr lang="en-US" dirty="0" smtClean="0"/>
              <a:t>possible</a:t>
            </a:r>
          </a:p>
          <a:p>
            <a:r>
              <a:rPr lang="en-US" dirty="0"/>
              <a:t>Synchronous vs. asynchronous transfers </a:t>
            </a:r>
          </a:p>
          <a:p>
            <a:pPr lvl="1"/>
            <a:r>
              <a:rPr lang="en-US" dirty="0" smtClean="0"/>
              <a:t>blocked </a:t>
            </a:r>
            <a:r>
              <a:rPr lang="en-US" dirty="0"/>
              <a:t>transfers vs. </a:t>
            </a:r>
            <a:r>
              <a:rPr lang="en-US" dirty="0" smtClean="0"/>
              <a:t>interrupt-driven</a:t>
            </a:r>
          </a:p>
          <a:p>
            <a:r>
              <a:rPr lang="en-US" dirty="0" smtClean="0"/>
              <a:t>Buffering</a:t>
            </a:r>
          </a:p>
          <a:p>
            <a:pPr lvl="1"/>
            <a:r>
              <a:rPr lang="en-US" dirty="0"/>
              <a:t>data coming off a device cannot be stored in final destination immediately</a:t>
            </a:r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University of Haripur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7879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Device Controllers </a:t>
            </a:r>
            <a:r>
              <a:rPr lang="en-US" dirty="0">
                <a:effectLst/>
              </a:rPr>
              <a:t/>
            </a:r>
            <a:br>
              <a:rPr lang="en-US" dirty="0">
                <a:effectLst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2400" dirty="0" smtClean="0"/>
              <a:t>It is component which control device </a:t>
            </a:r>
          </a:p>
          <a:p>
            <a:r>
              <a:rPr lang="en-US" sz="2400" dirty="0" smtClean="0"/>
              <a:t>Every I/O </a:t>
            </a:r>
            <a:r>
              <a:rPr lang="en-US" sz="2400" dirty="0"/>
              <a:t>devices have components: </a:t>
            </a:r>
            <a:endParaRPr lang="en-US" sz="2400" dirty="0" smtClean="0"/>
          </a:p>
          <a:p>
            <a:pPr lvl="2"/>
            <a:r>
              <a:rPr lang="en-US" sz="1800" dirty="0" smtClean="0"/>
              <a:t> </a:t>
            </a:r>
            <a:r>
              <a:rPr lang="en-US" sz="1800" dirty="0"/>
              <a:t>mechanical </a:t>
            </a:r>
            <a:r>
              <a:rPr lang="en-US" sz="1800" dirty="0" smtClean="0"/>
              <a:t>component( Ball of mouse) </a:t>
            </a:r>
          </a:p>
          <a:p>
            <a:pPr lvl="2"/>
            <a:r>
              <a:rPr lang="en-US" sz="1800" dirty="0" smtClean="0"/>
              <a:t> </a:t>
            </a:r>
            <a:r>
              <a:rPr lang="en-US" sz="1800" dirty="0"/>
              <a:t>electronic </a:t>
            </a:r>
            <a:r>
              <a:rPr lang="en-US" sz="1800" dirty="0" smtClean="0"/>
              <a:t>component</a:t>
            </a:r>
          </a:p>
          <a:p>
            <a:r>
              <a:rPr lang="en-US" sz="2400" dirty="0"/>
              <a:t> M</a:t>
            </a:r>
            <a:r>
              <a:rPr lang="en-US" sz="2400" dirty="0" smtClean="0"/>
              <a:t>ovement of mechanical are translate to electrical signal &gt;Electronic data&gt; store in memory</a:t>
            </a:r>
          </a:p>
          <a:p>
            <a:r>
              <a:rPr lang="en-US" sz="2400" dirty="0" smtClean="0"/>
              <a:t>LCD</a:t>
            </a:r>
          </a:p>
          <a:p>
            <a:pPr lvl="1"/>
            <a:r>
              <a:rPr lang="en-US" sz="2000" dirty="0" smtClean="0"/>
              <a:t>Data transmit(memory or register)&gt; go inside LCD&gt; Convert in electrical signal &gt;paint dot</a:t>
            </a:r>
          </a:p>
          <a:p>
            <a:r>
              <a:rPr lang="en-US" sz="2400" dirty="0" smtClean="0"/>
              <a:t>To control this process</a:t>
            </a:r>
          </a:p>
          <a:p>
            <a:pPr lvl="1"/>
            <a:r>
              <a:rPr lang="en-US" dirty="0" smtClean="0"/>
              <a:t>Device have chips &gt;device controller</a:t>
            </a:r>
          </a:p>
          <a:p>
            <a:pPr lvl="1"/>
            <a:r>
              <a:rPr lang="en-US" dirty="0" smtClean="0"/>
              <a:t>Control the operation inside device</a:t>
            </a:r>
          </a:p>
          <a:p>
            <a:pPr lvl="1"/>
            <a:r>
              <a:rPr lang="en-US" dirty="0" smtClean="0"/>
              <a:t>Contain CPU , Hard code logic </a:t>
            </a:r>
          </a:p>
          <a:p>
            <a:pPr lvl="2"/>
            <a:endParaRPr lang="en-US" dirty="0" smtClean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University of Haripur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9652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Device Controllers tasks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convert serial bit stream to block of </a:t>
            </a:r>
            <a:r>
              <a:rPr lang="en-US" dirty="0" smtClean="0"/>
              <a:t>bytes</a:t>
            </a:r>
          </a:p>
          <a:p>
            <a:r>
              <a:rPr lang="en-US" dirty="0" smtClean="0"/>
              <a:t>perform </a:t>
            </a:r>
            <a:r>
              <a:rPr lang="en-US" dirty="0"/>
              <a:t>error correction as </a:t>
            </a:r>
            <a:r>
              <a:rPr lang="en-US" dirty="0" smtClean="0"/>
              <a:t>necessary</a:t>
            </a:r>
          </a:p>
          <a:p>
            <a:r>
              <a:rPr lang="en-US" dirty="0" smtClean="0"/>
              <a:t>make </a:t>
            </a:r>
            <a:r>
              <a:rPr lang="en-US" dirty="0"/>
              <a:t>available to main memory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University of Haripur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104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Layers of the I/O system and</a:t>
            </a:r>
            <a:br>
              <a:rPr lang="en-US" sz="2400" dirty="0"/>
            </a:br>
            <a:r>
              <a:rPr lang="en-US" sz="2400" dirty="0"/>
              <a:t> the main functions of each layer 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2209800"/>
            <a:ext cx="7524750" cy="3810000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University of Haripur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060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Layers of the I/O system </a:t>
            </a:r>
            <a:r>
              <a:rPr lang="en-US" sz="2800" dirty="0" smtClean="0"/>
              <a:t>and</a:t>
            </a:r>
            <a:br>
              <a:rPr lang="en-US" sz="2800" dirty="0" smtClean="0"/>
            </a:br>
            <a:r>
              <a:rPr lang="en-US" sz="2800" dirty="0" smtClean="0"/>
              <a:t> </a:t>
            </a:r>
            <a:r>
              <a:rPr lang="en-US" sz="2800" dirty="0"/>
              <a:t>the main functions of each layer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User Process layers </a:t>
            </a:r>
          </a:p>
          <a:p>
            <a:pPr lvl="1"/>
            <a:r>
              <a:rPr lang="en-US" dirty="0" smtClean="0"/>
              <a:t>It call I/0 or System Call</a:t>
            </a:r>
          </a:p>
          <a:p>
            <a:pPr lvl="1"/>
            <a:r>
              <a:rPr lang="en-US" dirty="0" smtClean="0"/>
              <a:t>Maintain </a:t>
            </a:r>
            <a:r>
              <a:rPr lang="en-US" dirty="0" err="1" smtClean="0"/>
              <a:t>quee</a:t>
            </a:r>
            <a:r>
              <a:rPr lang="en-US" dirty="0" smtClean="0"/>
              <a:t> if the Printer are busy </a:t>
            </a:r>
          </a:p>
          <a:p>
            <a:r>
              <a:rPr lang="en-US" dirty="0" smtClean="0"/>
              <a:t>Device Independent Layer</a:t>
            </a:r>
          </a:p>
          <a:p>
            <a:pPr lvl="1"/>
            <a:r>
              <a:rPr lang="en-US" dirty="0" smtClean="0"/>
              <a:t>Resolve device name </a:t>
            </a:r>
          </a:p>
          <a:p>
            <a:pPr lvl="2"/>
            <a:r>
              <a:rPr lang="en-US" dirty="0" smtClean="0"/>
              <a:t>It resolve the file type name to actual device name </a:t>
            </a:r>
          </a:p>
          <a:p>
            <a:pPr lvl="1"/>
            <a:r>
              <a:rPr lang="en-US" dirty="0" smtClean="0"/>
              <a:t>Protection </a:t>
            </a:r>
          </a:p>
          <a:p>
            <a:pPr lvl="2"/>
            <a:r>
              <a:rPr lang="en-US" dirty="0" smtClean="0"/>
              <a:t>It control the device access</a:t>
            </a:r>
          </a:p>
          <a:p>
            <a:pPr lvl="1"/>
            <a:r>
              <a:rPr lang="en-US" dirty="0" smtClean="0"/>
              <a:t>Blocking –synch and </a:t>
            </a:r>
            <a:r>
              <a:rPr lang="en-US" dirty="0" err="1" smtClean="0"/>
              <a:t>aSynch</a:t>
            </a:r>
            <a:endParaRPr lang="en-US" dirty="0" smtClean="0"/>
          </a:p>
          <a:p>
            <a:pPr lvl="1"/>
            <a:r>
              <a:rPr lang="en-US" dirty="0" smtClean="0"/>
              <a:t>Buffering </a:t>
            </a:r>
          </a:p>
          <a:p>
            <a:pPr lvl="1"/>
            <a:r>
              <a:rPr lang="en-US" dirty="0" smtClean="0"/>
              <a:t>Allocation </a:t>
            </a:r>
          </a:p>
          <a:p>
            <a:pPr lvl="2"/>
            <a:r>
              <a:rPr lang="en-US" dirty="0" smtClean="0"/>
              <a:t>Device allocation to process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University of Haripur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8472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Layers of the I/O system and</a:t>
            </a:r>
            <a:br>
              <a:rPr lang="en-US" dirty="0"/>
            </a:br>
            <a:r>
              <a:rPr lang="en-US" dirty="0"/>
              <a:t> the main functions of each layer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Device driver </a:t>
            </a:r>
          </a:p>
          <a:p>
            <a:pPr lvl="1"/>
            <a:r>
              <a:rPr lang="en-US" dirty="0" smtClean="0"/>
              <a:t>Program to Device Controller </a:t>
            </a:r>
          </a:p>
          <a:p>
            <a:pPr lvl="2"/>
            <a:r>
              <a:rPr lang="en-US" dirty="0" smtClean="0"/>
              <a:t>Give data , take data </a:t>
            </a:r>
          </a:p>
          <a:p>
            <a:pPr lvl="1"/>
            <a:r>
              <a:rPr lang="en-US" dirty="0" smtClean="0"/>
              <a:t>Check status </a:t>
            </a:r>
          </a:p>
          <a:p>
            <a:pPr lvl="2"/>
            <a:r>
              <a:rPr lang="en-US" dirty="0" smtClean="0"/>
              <a:t>Is it working or not</a:t>
            </a:r>
          </a:p>
          <a:p>
            <a:r>
              <a:rPr lang="en-US" dirty="0" smtClean="0"/>
              <a:t>Interpret handler </a:t>
            </a:r>
          </a:p>
          <a:p>
            <a:pPr lvl="1"/>
            <a:r>
              <a:rPr lang="en-US" dirty="0" smtClean="0"/>
              <a:t>It is lower level routine</a:t>
            </a:r>
          </a:p>
          <a:p>
            <a:r>
              <a:rPr lang="en-US" dirty="0" smtClean="0"/>
              <a:t>Hardware </a:t>
            </a:r>
          </a:p>
          <a:p>
            <a:pPr lvl="1"/>
            <a:r>
              <a:rPr lang="en-US" dirty="0" smtClean="0"/>
              <a:t>It is actual hardware 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University of Haripur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9090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duction">
  <a:themeElements>
    <a:clrScheme name="Custom 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FFFFFF"/>
      </a:hlink>
      <a:folHlink>
        <a:srgbClr val="954F72"/>
      </a:folHlink>
    </a:clrScheme>
    <a:fontScheme name="Custom 2">
      <a:majorFont>
        <a:latin typeface="Sketch Block"/>
        <a:ea typeface=""/>
        <a:cs typeface=""/>
      </a:majorFont>
      <a:minorFont>
        <a:latin typeface="Sitka Text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45116</TotalTime>
  <Words>472</Words>
  <Application>Microsoft Office PowerPoint</Application>
  <PresentationFormat>On-screen Show (4:3)</PresentationFormat>
  <Paragraphs>101</Paragraphs>
  <Slides>10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Arial Black</vt:lpstr>
      <vt:lpstr>Calibri</vt:lpstr>
      <vt:lpstr>Sitka Text</vt:lpstr>
      <vt:lpstr>Sketch Block</vt:lpstr>
      <vt:lpstr>eduction</vt:lpstr>
      <vt:lpstr>Advance Operating System </vt:lpstr>
      <vt:lpstr> Today’s Agenda</vt:lpstr>
      <vt:lpstr>  I/O Interface in  Computer Or`ganization  </vt:lpstr>
      <vt:lpstr>Principles of I/O Software </vt:lpstr>
      <vt:lpstr>Device Controllers  </vt:lpstr>
      <vt:lpstr>Device Controllers tasks</vt:lpstr>
      <vt:lpstr>Layers of the I/O system and  the main functions of each layer </vt:lpstr>
      <vt:lpstr>Layers of the I/O system and  the main functions of each layer </vt:lpstr>
      <vt:lpstr>Layers of the I/O system and  the main functions of each layer </vt:lpstr>
      <vt:lpstr>Memory mapped I/O  Vs Direct I/O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# 13 , Week 7 </dc:title>
  <dc:creator>SHU</dc:creator>
  <cp:lastModifiedBy>SHU</cp:lastModifiedBy>
  <cp:revision>2281</cp:revision>
  <dcterms:created xsi:type="dcterms:W3CDTF">2006-08-16T00:00:00Z</dcterms:created>
  <dcterms:modified xsi:type="dcterms:W3CDTF">2021-01-11T04:57:34Z</dcterms:modified>
</cp:coreProperties>
</file>